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21"/>
  </p:notesMasterIdLst>
  <p:sldIdLst>
    <p:sldId id="356" r:id="rId2"/>
    <p:sldId id="358" r:id="rId3"/>
    <p:sldId id="375" r:id="rId4"/>
    <p:sldId id="376" r:id="rId5"/>
    <p:sldId id="374" r:id="rId6"/>
    <p:sldId id="371" r:id="rId7"/>
    <p:sldId id="361" r:id="rId8"/>
    <p:sldId id="372" r:id="rId9"/>
    <p:sldId id="377" r:id="rId10"/>
    <p:sldId id="359" r:id="rId11"/>
    <p:sldId id="360" r:id="rId12"/>
    <p:sldId id="370" r:id="rId13"/>
    <p:sldId id="368" r:id="rId14"/>
    <p:sldId id="369" r:id="rId15"/>
    <p:sldId id="366" r:id="rId16"/>
    <p:sldId id="357" r:id="rId17"/>
    <p:sldId id="367" r:id="rId18"/>
    <p:sldId id="364" r:id="rId19"/>
    <p:sldId id="36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F0"/>
    <a:srgbClr val="48A67E"/>
    <a:srgbClr val="058A03"/>
    <a:srgbClr val="F47C24"/>
    <a:srgbClr val="548235"/>
    <a:srgbClr val="D9D9D9"/>
    <a:srgbClr val="BFBFBF"/>
    <a:srgbClr val="002060"/>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326" autoAdjust="0"/>
    <p:restoredTop sz="82313"/>
  </p:normalViewPr>
  <p:slideViewPr>
    <p:cSldViewPr snapToGrid="0">
      <p:cViewPr varScale="1">
        <p:scale>
          <a:sx n="104" d="100"/>
          <a:sy n="104" d="100"/>
        </p:scale>
        <p:origin x="88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29868737-3E29-4944-B75E-30BDD493E00B}" type="datetimeFigureOut">
              <a:rPr lang="en-US"/>
              <a:t>7/12/20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8CA472-7F2E-4E76-B936-E2F0FA71052E}" type="slidenum">
              <a:rPr lang="en-US"/>
              <a:t>‹#›</a:t>
            </a:fld>
            <a:endParaRPr lang="en-US"/>
          </a:p>
        </p:txBody>
      </p:sp>
    </p:spTree>
    <p:extLst>
      <p:ext uri="{BB962C8B-B14F-4D97-AF65-F5344CB8AC3E}">
        <p14:creationId xmlns:p14="http://schemas.microsoft.com/office/powerpoint/2010/main" val="697499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getdbt.com/reference/commands/test"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docs.getdbt.com/docs/using-sources"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usersnap.com/classic/?gat=blog-post"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docs.gitlab.com/ee/user/project/import/index.html"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s://bitbucket.com/" TargetMode="External"/><Relationship Id="rId4" Type="http://schemas.openxmlformats.org/officeDocument/2006/relationships/hyperlink" Target="https://gitlab.com/"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hub.getdbt.com/fishtown-analytics/dbt_utils/latest/"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9334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unique: the </a:t>
            </a:r>
            <a:r>
              <a:rPr lang="en-US" sz="1200" b="0" i="0" kern="1200" dirty="0" err="1">
                <a:solidFill>
                  <a:schemeClr val="tx1"/>
                </a:solidFill>
                <a:effectLst/>
                <a:latin typeface="+mn-lt"/>
                <a:ea typeface="+mn-ea"/>
                <a:cs typeface="+mn-cs"/>
              </a:rPr>
              <a:t>order_id</a:t>
            </a:r>
            <a:r>
              <a:rPr lang="en-US" sz="1200" b="0" i="0" kern="1200" dirty="0">
                <a:solidFill>
                  <a:schemeClr val="tx1"/>
                </a:solidFill>
                <a:effectLst/>
                <a:latin typeface="+mn-lt"/>
                <a:ea typeface="+mn-ea"/>
                <a:cs typeface="+mn-cs"/>
              </a:rPr>
              <a:t> column in the orders model should be unique</a:t>
            </a:r>
          </a:p>
          <a:p>
            <a:r>
              <a:rPr lang="en-US" sz="1200" b="0" i="0" kern="1200" dirty="0" err="1">
                <a:solidFill>
                  <a:schemeClr val="tx1"/>
                </a:solidFill>
                <a:effectLst/>
                <a:latin typeface="+mn-lt"/>
                <a:ea typeface="+mn-ea"/>
                <a:cs typeface="+mn-cs"/>
              </a:rPr>
              <a:t>not_null</a:t>
            </a:r>
            <a:r>
              <a:rPr lang="en-US" sz="1200" b="0" i="0" kern="1200" dirty="0">
                <a:solidFill>
                  <a:schemeClr val="tx1"/>
                </a:solidFill>
                <a:effectLst/>
                <a:latin typeface="+mn-lt"/>
                <a:ea typeface="+mn-ea"/>
                <a:cs typeface="+mn-cs"/>
              </a:rPr>
              <a:t>: the </a:t>
            </a:r>
            <a:r>
              <a:rPr lang="en-US" sz="1200" b="0" i="0" kern="1200" dirty="0" err="1">
                <a:solidFill>
                  <a:schemeClr val="tx1"/>
                </a:solidFill>
                <a:effectLst/>
                <a:latin typeface="+mn-lt"/>
                <a:ea typeface="+mn-ea"/>
                <a:cs typeface="+mn-cs"/>
              </a:rPr>
              <a:t>order_id</a:t>
            </a:r>
            <a:r>
              <a:rPr lang="en-US" sz="1200" b="0" i="0" kern="1200" dirty="0">
                <a:solidFill>
                  <a:schemeClr val="tx1"/>
                </a:solidFill>
                <a:effectLst/>
                <a:latin typeface="+mn-lt"/>
                <a:ea typeface="+mn-ea"/>
                <a:cs typeface="+mn-cs"/>
              </a:rPr>
              <a:t> column in the orders model should not contain null values</a:t>
            </a:r>
          </a:p>
          <a:p>
            <a:r>
              <a:rPr lang="en-US" sz="1200" b="0" i="0" kern="1200" dirty="0" err="1">
                <a:solidFill>
                  <a:schemeClr val="tx1"/>
                </a:solidFill>
                <a:effectLst/>
                <a:latin typeface="+mn-lt"/>
                <a:ea typeface="+mn-ea"/>
                <a:cs typeface="+mn-cs"/>
              </a:rPr>
              <a:t>accepted_values</a:t>
            </a:r>
            <a:r>
              <a:rPr lang="en-US" sz="1200" b="0" i="0" kern="1200" dirty="0">
                <a:solidFill>
                  <a:schemeClr val="tx1"/>
                </a:solidFill>
                <a:effectLst/>
                <a:latin typeface="+mn-lt"/>
                <a:ea typeface="+mn-ea"/>
                <a:cs typeface="+mn-cs"/>
              </a:rPr>
              <a:t>: the status column in the orders should be one of 'placed', 'shipped', 'completed', or 'returned'</a:t>
            </a:r>
          </a:p>
          <a:p>
            <a:r>
              <a:rPr lang="en-US" sz="1200" b="0" i="0" kern="1200" dirty="0">
                <a:solidFill>
                  <a:schemeClr val="tx1"/>
                </a:solidFill>
                <a:effectLst/>
                <a:latin typeface="+mn-lt"/>
                <a:ea typeface="+mn-ea"/>
                <a:cs typeface="+mn-cs"/>
              </a:rPr>
              <a:t>relationships: each </a:t>
            </a:r>
            <a:r>
              <a:rPr lang="en-US" sz="1200" b="0" i="0" kern="1200" dirty="0" err="1">
                <a:solidFill>
                  <a:schemeClr val="tx1"/>
                </a:solidFill>
                <a:effectLst/>
                <a:latin typeface="+mn-lt"/>
                <a:ea typeface="+mn-ea"/>
                <a:cs typeface="+mn-cs"/>
              </a:rPr>
              <a:t>customer_id</a:t>
            </a:r>
            <a:r>
              <a:rPr lang="en-US" sz="1200" b="0" i="0" kern="1200" dirty="0">
                <a:solidFill>
                  <a:schemeClr val="tx1"/>
                </a:solidFill>
                <a:effectLst/>
                <a:latin typeface="+mn-lt"/>
                <a:ea typeface="+mn-ea"/>
                <a:cs typeface="+mn-cs"/>
              </a:rPr>
              <a:t> in the orders model exists as an id in the customers table (also known as referential integrity)</a:t>
            </a:r>
          </a:p>
          <a:p>
            <a:endParaRPr lang="en-US" dirty="0"/>
          </a:p>
          <a:p>
            <a:r>
              <a:rPr lang="en-US" sz="1200" b="0" i="0" kern="1200" dirty="0">
                <a:solidFill>
                  <a:schemeClr val="tx1"/>
                </a:solidFill>
                <a:effectLst/>
                <a:latin typeface="+mn-lt"/>
                <a:ea typeface="+mn-ea"/>
                <a:cs typeface="+mn-cs"/>
              </a:rPr>
              <a:t>o add a schema test to your project:</a:t>
            </a:r>
          </a:p>
          <a:p>
            <a:r>
              <a:rPr lang="en-US" sz="1200" b="0" i="0" kern="1200" dirty="0">
                <a:solidFill>
                  <a:schemeClr val="tx1"/>
                </a:solidFill>
                <a:effectLst/>
                <a:latin typeface="+mn-lt"/>
                <a:ea typeface="+mn-ea"/>
                <a:cs typeface="+mn-cs"/>
              </a:rPr>
              <a:t>Add a .</a:t>
            </a:r>
            <a:r>
              <a:rPr lang="en-US" sz="1200" b="0" i="0" kern="1200" dirty="0" err="1">
                <a:solidFill>
                  <a:schemeClr val="tx1"/>
                </a:solidFill>
                <a:effectLst/>
                <a:latin typeface="+mn-lt"/>
                <a:ea typeface="+mn-ea"/>
                <a:cs typeface="+mn-cs"/>
              </a:rPr>
              <a:t>yml</a:t>
            </a:r>
            <a:r>
              <a:rPr lang="en-US" sz="1200" b="0" i="0" kern="1200" dirty="0">
                <a:solidFill>
                  <a:schemeClr val="tx1"/>
                </a:solidFill>
                <a:effectLst/>
                <a:latin typeface="+mn-lt"/>
                <a:ea typeface="+mn-ea"/>
                <a:cs typeface="+mn-cs"/>
              </a:rPr>
              <a:t> file to your models directory, e.g. models/</a:t>
            </a:r>
            <a:r>
              <a:rPr lang="en-US" sz="1200" b="0" i="0" kern="1200" dirty="0" err="1">
                <a:solidFill>
                  <a:schemeClr val="tx1"/>
                </a:solidFill>
                <a:effectLst/>
                <a:latin typeface="+mn-lt"/>
                <a:ea typeface="+mn-ea"/>
                <a:cs typeface="+mn-cs"/>
              </a:rPr>
              <a:t>schema.yml</a:t>
            </a:r>
            <a:r>
              <a:rPr lang="en-US" sz="1200" b="0" i="0" kern="1200" dirty="0">
                <a:solidFill>
                  <a:schemeClr val="tx1"/>
                </a:solidFill>
                <a:effectLst/>
                <a:latin typeface="+mn-lt"/>
                <a:ea typeface="+mn-ea"/>
                <a:cs typeface="+mn-cs"/>
              </a:rPr>
              <a:t>, with the following content (you may need to adjust the name: values for an existing model)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Run the </a:t>
            </a:r>
            <a:r>
              <a:rPr lang="en-US" sz="1200" b="0" i="0" kern="1200" dirty="0">
                <a:solidFill>
                  <a:schemeClr val="tx1"/>
                </a:solidFill>
                <a:effectLst/>
                <a:latin typeface="+mn-lt"/>
                <a:ea typeface="+mn-ea"/>
                <a:cs typeface="+mn-cs"/>
                <a:hlinkClick r:id="rId3"/>
              </a:rPr>
              <a:t>dbt test command</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select count(*) as </a:t>
            </a:r>
            <a:r>
              <a:rPr lang="en-US" sz="1200" b="0" i="0" kern="1200" dirty="0" err="1">
                <a:solidFill>
                  <a:schemeClr val="tx1"/>
                </a:solidFill>
                <a:effectLst/>
                <a:latin typeface="+mn-lt"/>
                <a:ea typeface="+mn-ea"/>
                <a:cs typeface="+mn-cs"/>
              </a:rPr>
              <a:t>validation_errors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from (</a:t>
            </a:r>
          </a:p>
          <a:p>
            <a:r>
              <a:rPr lang="en-US" sz="1200" b="0" i="0" kern="1200" dirty="0">
                <a:solidFill>
                  <a:schemeClr val="tx1"/>
                </a:solidFill>
                <a:effectLst/>
                <a:latin typeface="+mn-lt"/>
                <a:ea typeface="+mn-ea"/>
                <a:cs typeface="+mn-cs"/>
              </a:rPr>
              <a:t>select</a:t>
            </a:r>
          </a:p>
          <a:p>
            <a:r>
              <a:rPr lang="en-US" sz="1200" b="0" i="0" kern="1200" dirty="0" err="1">
                <a:solidFill>
                  <a:schemeClr val="tx1"/>
                </a:solidFill>
                <a:effectLst/>
                <a:latin typeface="+mn-lt"/>
                <a:ea typeface="+mn-ea"/>
                <a:cs typeface="+mn-cs"/>
              </a:rPr>
              <a:t>order_id</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from </a:t>
            </a:r>
            <a:r>
              <a:rPr lang="en-US" sz="1200" b="0" i="0" kern="1200" dirty="0" err="1">
                <a:solidFill>
                  <a:schemeClr val="tx1"/>
                </a:solidFill>
                <a:effectLst/>
                <a:latin typeface="+mn-lt"/>
                <a:ea typeface="+mn-ea"/>
                <a:cs typeface="+mn-cs"/>
              </a:rPr>
              <a:t>analytics.orders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where </a:t>
            </a:r>
            <a:r>
              <a:rPr lang="en-US" sz="1200" b="0" i="0" kern="1200" dirty="0" err="1">
                <a:solidFill>
                  <a:schemeClr val="tx1"/>
                </a:solidFill>
                <a:effectLst/>
                <a:latin typeface="+mn-lt"/>
                <a:ea typeface="+mn-ea"/>
                <a:cs typeface="+mn-cs"/>
              </a:rPr>
              <a:t>order_id</a:t>
            </a:r>
            <a:r>
              <a:rPr lang="en-US" sz="1200" b="0" i="0" kern="1200" dirty="0">
                <a:solidFill>
                  <a:schemeClr val="tx1"/>
                </a:solidFill>
                <a:effectLst/>
                <a:latin typeface="+mn-lt"/>
                <a:ea typeface="+mn-ea"/>
                <a:cs typeface="+mn-cs"/>
              </a:rPr>
              <a:t> is not null</a:t>
            </a:r>
          </a:p>
          <a:p>
            <a:r>
              <a:rPr lang="en-US" sz="1200" b="0" i="0" kern="1200" dirty="0">
                <a:solidFill>
                  <a:schemeClr val="tx1"/>
                </a:solidFill>
                <a:effectLst/>
                <a:latin typeface="+mn-lt"/>
                <a:ea typeface="+mn-ea"/>
                <a:cs typeface="+mn-cs"/>
              </a:rPr>
              <a:t>group by </a:t>
            </a:r>
            <a:r>
              <a:rPr lang="en-US" sz="1200" b="0" i="0" kern="1200" dirty="0" err="1">
                <a:solidFill>
                  <a:schemeClr val="tx1"/>
                </a:solidFill>
                <a:effectLst/>
                <a:latin typeface="+mn-lt"/>
                <a:ea typeface="+mn-ea"/>
                <a:cs typeface="+mn-cs"/>
              </a:rPr>
              <a:t>order_id</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having count(*) &gt; 1</a:t>
            </a:r>
          </a:p>
          <a:p>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validation_errors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 Refunds have a negative amount, so the total amount should always be &gt;= 0.</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 Therefore return records where this isn't true to make the test fail</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select</a:t>
            </a:r>
          </a:p>
          <a:p>
            <a:r>
              <a:rPr lang="en-US" sz="1200" b="0" i="0" kern="1200" dirty="0" err="1">
                <a:solidFill>
                  <a:schemeClr val="tx1"/>
                </a:solidFill>
                <a:effectLst/>
                <a:latin typeface="+mn-lt"/>
                <a:ea typeface="+mn-ea"/>
                <a:cs typeface="+mn-cs"/>
              </a:rPr>
              <a:t>order_id</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sum(amount) as </a:t>
            </a:r>
            <a:r>
              <a:rPr lang="en-US" sz="1200" b="0" i="0" kern="1200" dirty="0" err="1">
                <a:solidFill>
                  <a:schemeClr val="tx1"/>
                </a:solidFill>
                <a:effectLst/>
                <a:latin typeface="+mn-lt"/>
                <a:ea typeface="+mn-ea"/>
                <a:cs typeface="+mn-cs"/>
              </a:rPr>
              <a:t>total_amount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from {{ ref('</a:t>
            </a:r>
            <a:r>
              <a:rPr lang="en-US" sz="1200" b="0" i="0" kern="1200" dirty="0" err="1">
                <a:solidFill>
                  <a:schemeClr val="tx1"/>
                </a:solidFill>
                <a:effectLst/>
                <a:latin typeface="+mn-lt"/>
                <a:ea typeface="+mn-ea"/>
                <a:cs typeface="+mn-cs"/>
              </a:rPr>
              <a:t>fct_payments</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group by 1</a:t>
            </a:r>
          </a:p>
          <a:p>
            <a:r>
              <a:rPr lang="en-US" sz="1200" b="0" i="0" kern="1200" dirty="0">
                <a:solidFill>
                  <a:schemeClr val="tx1"/>
                </a:solidFill>
                <a:effectLst/>
                <a:latin typeface="+mn-lt"/>
                <a:ea typeface="+mn-ea"/>
                <a:cs typeface="+mn-cs"/>
              </a:rPr>
              <a:t>having not(</a:t>
            </a:r>
            <a:r>
              <a:rPr lang="en-US" sz="1200" b="0" i="0" kern="1200" dirty="0" err="1">
                <a:solidFill>
                  <a:schemeClr val="tx1"/>
                </a:solidFill>
                <a:effectLst/>
                <a:latin typeface="+mn-lt"/>
                <a:ea typeface="+mn-ea"/>
                <a:cs typeface="+mn-cs"/>
              </a:rPr>
              <a:t>total_amount</a:t>
            </a:r>
            <a:r>
              <a:rPr lang="en-US" sz="1200" b="0" i="0" kern="1200" dirty="0">
                <a:solidFill>
                  <a:schemeClr val="tx1"/>
                </a:solidFill>
                <a:effectLst/>
                <a:latin typeface="+mn-lt"/>
                <a:ea typeface="+mn-ea"/>
                <a:cs typeface="+mn-cs"/>
              </a:rPr>
              <a:t> &gt;= 0)</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recommend that every model has a test on a primary key, that is, a column that is unique and </a:t>
            </a:r>
            <a:r>
              <a:rPr lang="en-US" sz="1200" b="0" i="0" kern="1200" dirty="0" err="1">
                <a:solidFill>
                  <a:schemeClr val="tx1"/>
                </a:solidFill>
                <a:effectLst/>
                <a:latin typeface="+mn-lt"/>
                <a:ea typeface="+mn-ea"/>
                <a:cs typeface="+mn-cs"/>
              </a:rPr>
              <a:t>not_null</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We also recommend that you test any assumptions on your source data. For example, if you believe that your payments can only be one of three payment methods, you should test that assumption regularly — a new payment method may introduce logic errors in your SQL.</a:t>
            </a:r>
          </a:p>
          <a:p>
            <a:r>
              <a:rPr lang="en-US" sz="1200" b="0" i="0" kern="1200" dirty="0">
                <a:solidFill>
                  <a:schemeClr val="tx1"/>
                </a:solidFill>
                <a:effectLst/>
                <a:latin typeface="+mn-lt"/>
                <a:ea typeface="+mn-ea"/>
                <a:cs typeface="+mn-cs"/>
              </a:rPr>
              <a:t>In advanced </a:t>
            </a:r>
            <a:r>
              <a:rPr lang="en-US" sz="1200" b="0" i="0" kern="1200" dirty="0" err="1">
                <a:solidFill>
                  <a:schemeClr val="tx1"/>
                </a:solidFill>
                <a:effectLst/>
                <a:latin typeface="+mn-lt"/>
                <a:ea typeface="+mn-ea"/>
                <a:cs typeface="+mn-cs"/>
              </a:rPr>
              <a:t>dbt</a:t>
            </a:r>
            <a:r>
              <a:rPr lang="en-US" sz="1200" b="0" i="0" kern="1200" dirty="0">
                <a:solidFill>
                  <a:schemeClr val="tx1"/>
                </a:solidFill>
                <a:effectLst/>
                <a:latin typeface="+mn-lt"/>
                <a:ea typeface="+mn-ea"/>
                <a:cs typeface="+mn-cs"/>
              </a:rPr>
              <a:t> projects, we recommend using </a:t>
            </a:r>
            <a:r>
              <a:rPr lang="en-US" sz="1200" b="0" i="0" kern="1200" dirty="0">
                <a:solidFill>
                  <a:schemeClr val="tx1"/>
                </a:solidFill>
                <a:effectLst/>
                <a:latin typeface="+mn-lt"/>
                <a:ea typeface="+mn-ea"/>
                <a:cs typeface="+mn-cs"/>
                <a:hlinkClick r:id="rId4"/>
              </a:rPr>
              <a:t>sources</a:t>
            </a:r>
            <a:r>
              <a:rPr lang="en-US" sz="1200" b="0" i="0" kern="1200" dirty="0">
                <a:solidFill>
                  <a:schemeClr val="tx1"/>
                </a:solidFill>
                <a:effectLst/>
                <a:latin typeface="+mn-lt"/>
                <a:ea typeface="+mn-ea"/>
                <a:cs typeface="+mn-cs"/>
              </a:rPr>
              <a:t> and running these source data-integrity tests against the sources rather than models.</a:t>
            </a:r>
          </a:p>
          <a:p>
            <a:endParaRPr lang="en-US" sz="1200" b="0" i="0" kern="1200" dirty="0">
              <a:solidFill>
                <a:schemeClr val="tx1"/>
              </a:solidFill>
              <a:effectLst/>
              <a:latin typeface="+mn-lt"/>
              <a:ea typeface="+mn-ea"/>
              <a:cs typeface="+mn-cs"/>
            </a:endParaRPr>
          </a:p>
          <a:p>
            <a:br>
              <a:rPr lang="en-US" dirty="0"/>
            </a:br>
            <a:endParaRPr lang="en-US" b="1" dirty="0"/>
          </a:p>
        </p:txBody>
      </p:sp>
      <p:sp>
        <p:nvSpPr>
          <p:cNvPr id="4" name="Slide Number Placeholder 3"/>
          <p:cNvSpPr>
            <a:spLocks noGrp="1"/>
          </p:cNvSpPr>
          <p:nvPr>
            <p:ph type="sldNum" sz="quarter" idx="5"/>
          </p:nvPr>
        </p:nvSpPr>
        <p:spPr/>
        <p:txBody>
          <a:bodyPr/>
          <a:lstStyle/>
          <a:p>
            <a:fld id="{508CA472-7F2E-4E76-B936-E2F0FA71052E}" type="slidenum">
              <a:rPr lang="en-US" smtClean="0"/>
              <a:t>13</a:t>
            </a:fld>
            <a:endParaRPr lang="en-US"/>
          </a:p>
        </p:txBody>
      </p:sp>
    </p:spTree>
    <p:extLst>
      <p:ext uri="{BB962C8B-B14F-4D97-AF65-F5344CB8AC3E}">
        <p14:creationId xmlns:p14="http://schemas.microsoft.com/office/powerpoint/2010/main" val="3649924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Authentication Levels</a:t>
            </a:r>
          </a:p>
          <a:p>
            <a:r>
              <a:rPr lang="en-US" sz="1200" b="0" i="0" kern="1200" dirty="0">
                <a:solidFill>
                  <a:schemeClr val="tx1"/>
                </a:solidFill>
                <a:effectLst/>
                <a:latin typeface="+mn-lt"/>
                <a:ea typeface="+mn-ea"/>
                <a:cs typeface="+mn-cs"/>
              </a:rPr>
              <a:t>With GitLab you can set and modify people’s permissions according to their role. In GitHub, you can decide if someone gets a read or write access to a repository</a:t>
            </a:r>
          </a:p>
          <a:p>
            <a:r>
              <a:rPr lang="en-US" sz="1200" b="0" i="0" kern="1200" dirty="0">
                <a:solidFill>
                  <a:schemeClr val="tx1"/>
                </a:solidFill>
                <a:effectLst/>
                <a:latin typeface="+mn-lt"/>
                <a:ea typeface="+mn-ea"/>
                <a:cs typeface="+mn-cs"/>
              </a:rPr>
              <a:t>With GitLab you can provide access to the issue tracker (for example) without giving permission to the source code. This is obviously great for larger teams and enterprises with role-based contributors.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One of the big differences between GitLab and GitHub is the built-in Continuous Integration/Delivery of GitLab</a:t>
            </a:r>
          </a:p>
          <a:p>
            <a:r>
              <a:rPr lang="en-US" sz="1200" b="0" i="0" kern="1200" dirty="0">
                <a:solidFill>
                  <a:schemeClr val="tx1"/>
                </a:solidFill>
                <a:effectLst/>
                <a:latin typeface="+mn-lt"/>
                <a:ea typeface="+mn-ea"/>
                <a:cs typeface="+mn-cs"/>
              </a:rPr>
              <a:t>GitLab offers its very own CI for free. No need to use an external CI service. And if you are already used to an external CI, you can obviously integrate with Jenkins, </a:t>
            </a:r>
            <a:r>
              <a:rPr lang="en-US" sz="1200" b="0" i="0" kern="1200" dirty="0" err="1">
                <a:solidFill>
                  <a:schemeClr val="tx1"/>
                </a:solidFill>
                <a:effectLst/>
                <a:latin typeface="+mn-lt"/>
                <a:ea typeface="+mn-ea"/>
                <a:cs typeface="+mn-cs"/>
              </a:rPr>
              <a:t>Codeship</a:t>
            </a:r>
            <a:r>
              <a:rPr lang="en-US" sz="1200" b="0" i="0" kern="1200" dirty="0">
                <a:solidFill>
                  <a:schemeClr val="tx1"/>
                </a:solidFill>
                <a:effectLst/>
                <a:latin typeface="+mn-lt"/>
                <a:ea typeface="+mn-ea"/>
                <a:cs typeface="+mn-cs"/>
              </a:rPr>
              <a:t>, and others</a:t>
            </a:r>
          </a:p>
          <a:p>
            <a:r>
              <a:rPr lang="en-US" sz="1200" b="0" i="0" kern="1200" dirty="0">
                <a:solidFill>
                  <a:schemeClr val="tx1"/>
                </a:solidFill>
                <a:effectLst/>
                <a:latin typeface="+mn-lt"/>
                <a:ea typeface="+mn-ea"/>
                <a:cs typeface="+mn-cs"/>
              </a:rPr>
              <a:t>GitHub offers various 3rd party integrations – such as Travis CI, </a:t>
            </a:r>
            <a:r>
              <a:rPr lang="en-US" sz="1200" b="0" i="0" kern="1200" dirty="0" err="1">
                <a:solidFill>
                  <a:schemeClr val="tx1"/>
                </a:solidFill>
                <a:effectLst/>
                <a:latin typeface="+mn-lt"/>
                <a:ea typeface="+mn-ea"/>
                <a:cs typeface="+mn-cs"/>
              </a:rPr>
              <a:t>CircleCI</a:t>
            </a:r>
            <a:r>
              <a:rPr lang="en-US" sz="1200" b="0" i="0" kern="1200" dirty="0">
                <a:solidFill>
                  <a:schemeClr val="tx1"/>
                </a:solidFill>
                <a:effectLst/>
                <a:latin typeface="+mn-lt"/>
                <a:ea typeface="+mn-ea"/>
                <a:cs typeface="+mn-cs"/>
              </a:rPr>
              <a:t> or </a:t>
            </a:r>
            <a:r>
              <a:rPr lang="en-US" sz="1200" b="0" i="0" kern="1200" dirty="0" err="1">
                <a:solidFill>
                  <a:schemeClr val="tx1"/>
                </a:solidFill>
                <a:effectLst/>
                <a:latin typeface="+mn-lt"/>
                <a:ea typeface="+mn-ea"/>
                <a:cs typeface="+mn-cs"/>
              </a:rPr>
              <a:t>Codeship</a:t>
            </a:r>
            <a:r>
              <a:rPr lang="en-US" sz="1200" b="0" i="0" kern="1200" dirty="0">
                <a:solidFill>
                  <a:schemeClr val="tx1"/>
                </a:solidFill>
                <a:effectLst/>
                <a:latin typeface="+mn-lt"/>
                <a:ea typeface="+mn-ea"/>
                <a:cs typeface="+mn-cs"/>
              </a:rPr>
              <a:t> – for running and testing your code. However, there’s no built-in CI solution at the moment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operations dashboard that lets you understand the dependencies of your development and DevOps efforts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Both are great issue trackers, especially when connected with a visual bug tracker like </a:t>
            </a:r>
            <a:r>
              <a:rPr lang="en-US" sz="1200" b="0" i="0" kern="1200" dirty="0">
                <a:solidFill>
                  <a:schemeClr val="tx1"/>
                </a:solidFill>
                <a:effectLst/>
                <a:latin typeface="+mn-lt"/>
                <a:ea typeface="+mn-ea"/>
                <a:cs typeface="+mn-cs"/>
                <a:hlinkClick r:id="rId3"/>
              </a:rPr>
              <a:t>Usersnap</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GitLab offers </a:t>
            </a:r>
            <a:r>
              <a:rPr lang="en-US" sz="1200" b="0" i="0" kern="1200" dirty="0">
                <a:solidFill>
                  <a:schemeClr val="tx1"/>
                </a:solidFill>
                <a:effectLst/>
                <a:latin typeface="+mn-lt"/>
                <a:ea typeface="+mn-ea"/>
                <a:cs typeface="+mn-cs"/>
                <a:hlinkClick r:id="rId4"/>
              </a:rPr>
              <a:t>detailed documentation</a:t>
            </a:r>
            <a:r>
              <a:rPr lang="en-US" sz="1200" b="0" i="0" kern="1200" dirty="0">
                <a:solidFill>
                  <a:schemeClr val="tx1"/>
                </a:solidFill>
                <a:effectLst/>
                <a:latin typeface="+mn-lt"/>
                <a:ea typeface="+mn-ea"/>
                <a:cs typeface="+mn-cs"/>
              </a:rPr>
              <a:t> on how to import your data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you’re looking for the biggest community of developers, chances are high that GitHub is the better place to be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15</a:t>
            </a:fld>
            <a:endParaRPr lang="en-US"/>
          </a:p>
        </p:txBody>
      </p:sp>
    </p:spTree>
    <p:extLst>
      <p:ext uri="{BB962C8B-B14F-4D97-AF65-F5344CB8AC3E}">
        <p14:creationId xmlns:p14="http://schemas.microsoft.com/office/powerpoint/2010/main" val="2390936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If you have a code change in your repository, and want to move it to a target repository, then:</a:t>
            </a:r>
          </a:p>
          <a:p>
            <a:pPr fontAlgn="base"/>
            <a:r>
              <a:rPr lang="en-US" sz="1200" b="0" i="0" kern="1200" dirty="0">
                <a:solidFill>
                  <a:schemeClr val="tx1"/>
                </a:solidFill>
                <a:effectLst/>
                <a:latin typeface="+mn-lt"/>
                <a:ea typeface="+mn-ea"/>
                <a:cs typeface="+mn-cs"/>
              </a:rPr>
              <a:t>"Push" is you forcing the changes being present in the target repository (git push).</a:t>
            </a:r>
          </a:p>
          <a:p>
            <a:pPr fontAlgn="base"/>
            <a:r>
              <a:rPr lang="en-US" sz="1200" b="0" i="0" kern="1200" dirty="0">
                <a:solidFill>
                  <a:schemeClr val="tx1"/>
                </a:solidFill>
                <a:effectLst/>
                <a:latin typeface="+mn-lt"/>
                <a:ea typeface="+mn-ea"/>
                <a:cs typeface="+mn-cs"/>
              </a:rPr>
              <a:t>"Pull" is the target repository grabbing your changes to be present there (git pull from the other repo).</a:t>
            </a:r>
          </a:p>
          <a:p>
            <a:endParaRPr lang="en-US" dirty="0"/>
          </a:p>
          <a:p>
            <a:endParaRPr lang="en-US" dirty="0"/>
          </a:p>
          <a:p>
            <a:r>
              <a:rPr lang="en-US" sz="1200" b="1" i="0" kern="1200" dirty="0">
                <a:solidFill>
                  <a:schemeClr val="tx1"/>
                </a:solidFill>
                <a:effectLst/>
                <a:latin typeface="+mn-lt"/>
                <a:ea typeface="+mn-ea"/>
                <a:cs typeface="+mn-cs"/>
              </a:rPr>
              <a:t>Pull Requests</a:t>
            </a:r>
          </a:p>
          <a:p>
            <a:r>
              <a:rPr lang="en-US" sz="1200" b="0" i="0" kern="1200" dirty="0">
                <a:solidFill>
                  <a:schemeClr val="tx1"/>
                </a:solidFill>
                <a:effectLst/>
                <a:latin typeface="+mn-lt"/>
                <a:ea typeface="+mn-ea"/>
                <a:cs typeface="+mn-cs"/>
              </a:rPr>
              <a:t>Many source code management tools such as </a:t>
            </a:r>
            <a:r>
              <a:rPr lang="en-US" sz="1200" b="0" i="0" u="none" strike="noStrike" kern="1200" dirty="0">
                <a:solidFill>
                  <a:schemeClr val="tx1"/>
                </a:solidFill>
                <a:effectLst/>
                <a:latin typeface="+mn-lt"/>
                <a:ea typeface="+mn-ea"/>
                <a:cs typeface="+mn-cs"/>
                <a:hlinkClick r:id="rId3"/>
              </a:rPr>
              <a:t>Github</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a:rPr>
              <a:t>Gitlab</a:t>
            </a:r>
            <a:r>
              <a:rPr lang="en-US" sz="1200" b="0" i="0" kern="1200" dirty="0">
                <a:solidFill>
                  <a:schemeClr val="tx1"/>
                </a:solidFill>
                <a:effectLst/>
                <a:latin typeface="+mn-lt"/>
                <a:ea typeface="+mn-ea"/>
                <a:cs typeface="+mn-cs"/>
              </a:rPr>
              <a:t> &amp; </a:t>
            </a:r>
            <a:r>
              <a:rPr lang="en-US" sz="1200" b="0" i="0" u="none" strike="noStrike" kern="1200" dirty="0">
                <a:solidFill>
                  <a:schemeClr val="tx1"/>
                </a:solidFill>
                <a:effectLst/>
                <a:latin typeface="+mn-lt"/>
                <a:ea typeface="+mn-ea"/>
                <a:cs typeface="+mn-cs"/>
                <a:hlinkClick r:id="rId5"/>
              </a:rPr>
              <a:t>Bitbucket</a:t>
            </a:r>
            <a:r>
              <a:rPr lang="en-US" sz="1200" b="0" i="0" kern="1200" dirty="0">
                <a:solidFill>
                  <a:schemeClr val="tx1"/>
                </a:solidFill>
                <a:effectLst/>
                <a:latin typeface="+mn-lt"/>
                <a:ea typeface="+mn-ea"/>
                <a:cs typeface="+mn-cs"/>
              </a:rPr>
              <a:t> enhance core Git functionality with pull requests. A pull request is a way to ask another developer to merge one of your branches into their repository. This not only makes it easier for project leads to keep track of changes, but also lets developers initiate discussions around their work before integrating it with the rest of the codebase.</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16</a:t>
            </a:fld>
            <a:endParaRPr lang="en-US"/>
          </a:p>
        </p:txBody>
      </p:sp>
    </p:spTree>
    <p:extLst>
      <p:ext uri="{BB962C8B-B14F-4D97-AF65-F5344CB8AC3E}">
        <p14:creationId xmlns:p14="http://schemas.microsoft.com/office/powerpoint/2010/main" val="276329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All </a:t>
            </a:r>
            <a:r>
              <a:rPr lang="en-US" sz="1200" b="0" i="0" kern="1200" dirty="0" err="1">
                <a:solidFill>
                  <a:schemeClr val="tx1"/>
                </a:solidFill>
                <a:effectLst/>
                <a:latin typeface="+mn-lt"/>
                <a:ea typeface="+mn-ea"/>
                <a:cs typeface="+mn-cs"/>
              </a:rPr>
              <a:t>dbt</a:t>
            </a:r>
            <a:r>
              <a:rPr lang="en-US" sz="1200" b="0" i="0" kern="1200" dirty="0">
                <a:solidFill>
                  <a:schemeClr val="tx1"/>
                </a:solidFill>
                <a:effectLst/>
                <a:latin typeface="+mn-lt"/>
                <a:ea typeface="+mn-ea"/>
                <a:cs typeface="+mn-cs"/>
              </a:rPr>
              <a:t> projects should be managed in version control. Git branches should be created to manage development of new features and bug fixes. All code changes should be reviewed by a colleague (or yourself) in a Pull Request prior to merging into </a:t>
            </a:r>
            <a:r>
              <a:rPr lang="en-US" dirty="0"/>
              <a:t>master</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Use the dev environment for testing and the prod environment for customer facing (</a:t>
            </a:r>
            <a:r>
              <a:rPr lang="en-US" sz="1200" b="0" i="0" kern="1200" dirty="0" err="1">
                <a:solidFill>
                  <a:schemeClr val="tx1"/>
                </a:solidFill>
                <a:effectLst/>
                <a:latin typeface="+mn-lt"/>
                <a:ea typeface="+mn-ea"/>
                <a:cs typeface="+mn-cs"/>
              </a:rPr>
              <a:t>ie</a:t>
            </a:r>
            <a:r>
              <a:rPr lang="en-US" sz="1200" b="0" i="0" kern="1200" dirty="0">
                <a:solidFill>
                  <a:schemeClr val="tx1"/>
                </a:solidFill>
                <a:effectLst/>
                <a:latin typeface="+mn-lt"/>
                <a:ea typeface="+mn-ea"/>
                <a:cs typeface="+mn-cs"/>
              </a:rPr>
              <a:t> analysts and product managers) </a:t>
            </a:r>
          </a:p>
          <a:p>
            <a:r>
              <a:rPr lang="en-US" sz="1200" b="0" i="0" kern="1200" dirty="0">
                <a:solidFill>
                  <a:schemeClr val="tx1"/>
                </a:solidFill>
                <a:effectLst/>
                <a:latin typeface="+mn-lt"/>
                <a:ea typeface="+mn-ea"/>
                <a:cs typeface="+mn-cs"/>
              </a:rPr>
              <a:t>Once the code has been checked then release it to prod (snowflake will create a time travel incase you need to revert changes as long as all code is released with out creating new tables)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Go back and reference the style guides that are input throughout all the slides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also ensures that your current model selects from upstream tables and views in the same environment that you're working in. Always use the </a:t>
            </a:r>
            <a:r>
              <a:rPr lang="en-US" dirty="0"/>
              <a:t>ref</a:t>
            </a:r>
            <a:r>
              <a:rPr lang="en-US" sz="1200" b="0" i="0" kern="1200" dirty="0">
                <a:solidFill>
                  <a:schemeClr val="tx1"/>
                </a:solidFill>
                <a:effectLst/>
                <a:latin typeface="+mn-lt"/>
                <a:ea typeface="+mn-ea"/>
                <a:cs typeface="+mn-cs"/>
              </a:rPr>
              <a:t> function when selecting from another model, rather than using the direct relation reference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Columns change in the API and it can mess up the entire downstream if not caught in time … create tests if you must reference raw data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follows the CTE style guides that models should do one task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Group smaller subtasks into directories that complete an entire model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Views are faster to build, but slower to query compared to tables.</a:t>
            </a:r>
          </a:p>
          <a:p>
            <a:r>
              <a:rPr lang="en-US" sz="1200" b="0" i="0" kern="1200" dirty="0">
                <a:solidFill>
                  <a:schemeClr val="tx1"/>
                </a:solidFill>
                <a:effectLst/>
                <a:latin typeface="+mn-lt"/>
                <a:ea typeface="+mn-ea"/>
                <a:cs typeface="+mn-cs"/>
              </a:rPr>
              <a:t>Incremental models provide the same query performance as tables, are faster to build compared to the table materialization, however they introduce complexity into a project.</a:t>
            </a:r>
          </a:p>
          <a:p>
            <a:r>
              <a:rPr lang="en-US" sz="1200" b="0" i="0" kern="1200" dirty="0">
                <a:solidFill>
                  <a:schemeClr val="tx1"/>
                </a:solidFill>
                <a:effectLst/>
                <a:latin typeface="+mn-lt"/>
                <a:ea typeface="+mn-ea"/>
                <a:cs typeface="+mn-cs"/>
              </a:rPr>
              <a:t>Use views when creating the code but switch to a table once dev is done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17</a:t>
            </a:fld>
            <a:endParaRPr lang="en-US"/>
          </a:p>
        </p:txBody>
      </p:sp>
    </p:spTree>
    <p:extLst>
      <p:ext uri="{BB962C8B-B14F-4D97-AF65-F5344CB8AC3E}">
        <p14:creationId xmlns:p14="http://schemas.microsoft.com/office/powerpoint/2010/main" val="2515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97037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DBT working session </a:t>
            </a:r>
          </a:p>
        </p:txBody>
      </p:sp>
      <p:sp>
        <p:nvSpPr>
          <p:cNvPr id="4" name="Slide Number Placeholder 3"/>
          <p:cNvSpPr>
            <a:spLocks noGrp="1"/>
          </p:cNvSpPr>
          <p:nvPr>
            <p:ph type="sldNum" sz="quarter" idx="5"/>
          </p:nvPr>
        </p:nvSpPr>
        <p:spPr/>
        <p:txBody>
          <a:bodyPr/>
          <a:lstStyle/>
          <a:p>
            <a:fld id="{508CA472-7F2E-4E76-B936-E2F0FA71052E}" type="slidenum">
              <a:rPr lang="en-US" smtClean="0"/>
              <a:t>19</a:t>
            </a:fld>
            <a:endParaRPr lang="en-US"/>
          </a:p>
        </p:txBody>
      </p:sp>
    </p:spTree>
    <p:extLst>
      <p:ext uri="{BB962C8B-B14F-4D97-AF65-F5344CB8AC3E}">
        <p14:creationId xmlns:p14="http://schemas.microsoft.com/office/powerpoint/2010/main" val="1272733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and views, or to define the order of execution of your models. Instead, </a:t>
            </a:r>
            <a:r>
              <a:rPr lang="en-US" sz="1200" b="0" i="0" kern="1200" dirty="0" err="1">
                <a:solidFill>
                  <a:schemeClr val="tx1"/>
                </a:solidFill>
                <a:effectLst/>
                <a:latin typeface="+mn-lt"/>
                <a:ea typeface="+mn-ea"/>
                <a:cs typeface="+mn-cs"/>
              </a:rPr>
              <a:t>dbt</a:t>
            </a:r>
            <a:r>
              <a:rPr lang="en-US" sz="1200" b="0" i="0" kern="1200" dirty="0">
                <a:solidFill>
                  <a:schemeClr val="tx1"/>
                </a:solidFill>
                <a:effectLst/>
                <a:latin typeface="+mn-lt"/>
                <a:ea typeface="+mn-ea"/>
                <a:cs typeface="+mn-cs"/>
              </a:rPr>
              <a:t> handles turning these models into objects in your warehouse for you</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wraps your select query in a statement to create a new, or update an existing, relation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your company wants you all to write in CTEs you should focus on ephemeral (short term)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other words based on the queries that you write it will realize certain components need to be completed first before the model can be built </a:t>
            </a:r>
          </a:p>
          <a:p>
            <a:r>
              <a:rPr lang="en-US" sz="1200" b="0" i="0" kern="1200" dirty="0">
                <a:solidFill>
                  <a:schemeClr val="tx1"/>
                </a:solidFill>
                <a:effectLst/>
                <a:latin typeface="+mn-lt"/>
                <a:ea typeface="+mn-ea"/>
                <a:cs typeface="+mn-cs"/>
              </a:rPr>
              <a:t>	for example say you are cleaning a transactions table you might have the orders all in one table and the payments in another and will need to join the two tables together.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08CA472-7F2E-4E76-B936-E2F0FA71052E}" type="slidenum">
              <a:rPr lang="en-US" smtClean="0"/>
              <a:t>2</a:t>
            </a:fld>
            <a:endParaRPr lang="en-US"/>
          </a:p>
        </p:txBody>
      </p:sp>
    </p:spTree>
    <p:extLst>
      <p:ext uri="{BB962C8B-B14F-4D97-AF65-F5344CB8AC3E}">
        <p14:creationId xmlns:p14="http://schemas.microsoft.com/office/powerpoint/2010/main" val="1677792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make sense in theory but why not use what companies have been doing for years</a:t>
            </a:r>
          </a:p>
          <a:p>
            <a:endParaRPr lang="en-US" dirty="0"/>
          </a:p>
          <a:p>
            <a:r>
              <a:rPr lang="en-US" dirty="0" err="1"/>
              <a:t>Bc</a:t>
            </a:r>
            <a:r>
              <a:rPr lang="en-US" dirty="0"/>
              <a:t> most people are lazy and don’t actually implement it</a:t>
            </a:r>
          </a:p>
          <a:p>
            <a:endParaRPr lang="en-US" dirty="0"/>
          </a:p>
          <a:p>
            <a:r>
              <a:rPr lang="en-US" dirty="0"/>
              <a:t>Don’t forget you still have to write all the docs and tests </a:t>
            </a:r>
          </a:p>
          <a:p>
            <a:endParaRPr lang="en-US" dirty="0"/>
          </a:p>
          <a:p>
            <a:r>
              <a:rPr lang="en-US" dirty="0"/>
              <a:t>It will be a cultural change </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3</a:t>
            </a:fld>
            <a:endParaRPr lang="en-US"/>
          </a:p>
        </p:txBody>
      </p:sp>
    </p:spTree>
    <p:extLst>
      <p:ext uri="{BB962C8B-B14F-4D97-AF65-F5344CB8AC3E}">
        <p14:creationId xmlns:p14="http://schemas.microsoft.com/office/powerpoint/2010/main" val="2340136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Dbt</a:t>
            </a:r>
            <a:r>
              <a:rPr lang="en-US" dirty="0"/>
              <a:t> cloud is a user friendly tool that take the open source tool so you no longer need to implement command line code</a:t>
            </a:r>
          </a:p>
          <a:p>
            <a:endParaRPr lang="en-US" dirty="0"/>
          </a:p>
          <a:p>
            <a:r>
              <a:rPr lang="en-US" dirty="0"/>
              <a:t>You can still run this code on the command line and many times this might be faster for certain items </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5</a:t>
            </a:fld>
            <a:endParaRPr lang="en-US"/>
          </a:p>
        </p:txBody>
      </p:sp>
    </p:spTree>
    <p:extLst>
      <p:ext uri="{BB962C8B-B14F-4D97-AF65-F5344CB8AC3E}">
        <p14:creationId xmlns:p14="http://schemas.microsoft.com/office/powerpoint/2010/main" val="4029219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brings the cycle time for </a:t>
            </a:r>
            <a:r>
              <a:rPr lang="en-US" sz="1200" b="0" i="0" kern="1200" dirty="0" err="1">
                <a:solidFill>
                  <a:schemeClr val="tx1"/>
                </a:solidFill>
                <a:effectLst/>
                <a:latin typeface="+mn-lt"/>
                <a:ea typeface="+mn-ea"/>
                <a:cs typeface="+mn-cs"/>
              </a:rPr>
              <a:t>dbt</a:t>
            </a:r>
            <a:r>
              <a:rPr lang="en-US" sz="1200" b="0" i="0" kern="1200" dirty="0">
                <a:solidFill>
                  <a:schemeClr val="tx1"/>
                </a:solidFill>
                <a:effectLst/>
                <a:latin typeface="+mn-lt"/>
                <a:ea typeface="+mn-ea"/>
                <a:cs typeface="+mn-cs"/>
              </a:rPr>
              <a:t> project development down from minutes to seconds.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Leverage git directly from the </a:t>
            </a:r>
            <a:r>
              <a:rPr lang="en-US" sz="1200" b="0" i="0" kern="1200" dirty="0" err="1">
                <a:solidFill>
                  <a:schemeClr val="tx1"/>
                </a:solidFill>
                <a:effectLst/>
                <a:latin typeface="+mn-lt"/>
                <a:ea typeface="+mn-ea"/>
                <a:cs typeface="+mn-cs"/>
              </a:rPr>
              <a:t>dbt</a:t>
            </a:r>
            <a:r>
              <a:rPr lang="en-US" sz="1200" b="0" i="0" kern="1200" dirty="0">
                <a:solidFill>
                  <a:schemeClr val="tx1"/>
                </a:solidFill>
                <a:effectLst/>
                <a:latin typeface="+mn-lt"/>
                <a:ea typeface="+mn-ea"/>
                <a:cs typeface="+mn-cs"/>
              </a:rPr>
              <a:t> IDE to version control your code from your browser. You can branch, commit, push, and pull code with a couple of clicks - no command line required.</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6</a:t>
            </a:fld>
            <a:endParaRPr lang="en-US"/>
          </a:p>
        </p:txBody>
      </p:sp>
    </p:spTree>
    <p:extLst>
      <p:ext uri="{BB962C8B-B14F-4D97-AF65-F5344CB8AC3E}">
        <p14:creationId xmlns:p14="http://schemas.microsoft.com/office/powerpoint/2010/main" val="1919708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in mod 1 we discussed config files</a:t>
            </a:r>
          </a:p>
          <a:p>
            <a:endParaRPr lang="en-US" dirty="0"/>
          </a:p>
          <a:p>
            <a:r>
              <a:rPr lang="en-US" dirty="0"/>
              <a:t>The files can contain a multitude of other resources like snapshots, seeds, tests, macros, documentation, or sources</a:t>
            </a:r>
          </a:p>
          <a:p>
            <a:endParaRPr lang="en-US" dirty="0"/>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7</a:t>
            </a:fld>
            <a:endParaRPr lang="en-US"/>
          </a:p>
        </p:txBody>
      </p:sp>
    </p:spTree>
    <p:extLst>
      <p:ext uri="{BB962C8B-B14F-4D97-AF65-F5344CB8AC3E}">
        <p14:creationId xmlns:p14="http://schemas.microsoft.com/office/powerpoint/2010/main" val="1940480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flags –models –exclude</a:t>
            </a:r>
          </a:p>
          <a:p>
            <a:pPr marL="228600" indent="-228600">
              <a:buFont typeface="+mj-lt"/>
              <a:buAutoNum type="arabicPeriod"/>
            </a:pPr>
            <a:r>
              <a:rPr lang="en-US" sz="1200" b="0" i="0" kern="1200" dirty="0">
                <a:solidFill>
                  <a:schemeClr val="tx1"/>
                </a:solidFill>
                <a:effectLst/>
                <a:latin typeface="+mn-lt"/>
                <a:ea typeface="+mn-ea"/>
                <a:cs typeface="+mn-cs"/>
              </a:rPr>
              <a:t>a package name</a:t>
            </a:r>
          </a:p>
          <a:p>
            <a:pPr marL="228600" indent="-228600">
              <a:buFont typeface="+mj-lt"/>
              <a:buAutoNum type="arabicPeriod"/>
            </a:pPr>
            <a:r>
              <a:rPr lang="en-US" sz="1200" b="0" i="0" kern="1200" dirty="0">
                <a:solidFill>
                  <a:schemeClr val="tx1"/>
                </a:solidFill>
                <a:effectLst/>
                <a:latin typeface="+mn-lt"/>
                <a:ea typeface="+mn-ea"/>
                <a:cs typeface="+mn-cs"/>
              </a:rPr>
              <a:t>a model name</a:t>
            </a:r>
          </a:p>
          <a:p>
            <a:pPr marL="228600" indent="-228600">
              <a:buFont typeface="+mj-lt"/>
              <a:buAutoNum type="arabicPeriod"/>
            </a:pPr>
            <a:r>
              <a:rPr lang="en-US" sz="1200" b="0" i="0" kern="1200" dirty="0">
                <a:solidFill>
                  <a:schemeClr val="tx1"/>
                </a:solidFill>
                <a:effectLst/>
                <a:latin typeface="+mn-lt"/>
                <a:ea typeface="+mn-ea"/>
                <a:cs typeface="+mn-cs"/>
              </a:rPr>
              <a:t>a fully-qualified path to a directory of models</a:t>
            </a:r>
          </a:p>
          <a:p>
            <a:pPr marL="228600" indent="-228600">
              <a:buFont typeface="+mj-lt"/>
              <a:buAutoNum type="arabicPeriod"/>
            </a:pPr>
            <a:r>
              <a:rPr lang="en-US" sz="1200" b="0" i="0" kern="1200" dirty="0">
                <a:solidFill>
                  <a:schemeClr val="tx1"/>
                </a:solidFill>
                <a:effectLst/>
                <a:latin typeface="+mn-lt"/>
                <a:ea typeface="+mn-ea"/>
                <a:cs typeface="+mn-cs"/>
              </a:rPr>
              <a:t>a tag selector</a:t>
            </a:r>
          </a:p>
          <a:p>
            <a:pPr marL="228600" indent="-228600">
              <a:buFont typeface="+mj-lt"/>
              <a:buAutoNum type="arabicPeriod"/>
            </a:pPr>
            <a:r>
              <a:rPr lang="en-US" sz="1200" b="0" i="0" kern="1200" dirty="0">
                <a:solidFill>
                  <a:schemeClr val="tx1"/>
                </a:solidFill>
                <a:effectLst/>
                <a:latin typeface="+mn-lt"/>
                <a:ea typeface="+mn-ea"/>
                <a:cs typeface="+mn-cs"/>
              </a:rPr>
              <a:t>a source selector</a:t>
            </a:r>
          </a:p>
          <a:p>
            <a:pPr marL="228600" indent="-228600">
              <a:buFont typeface="+mj-lt"/>
              <a:buAutoNum type="arabicPeriod"/>
            </a:pPr>
            <a:r>
              <a:rPr lang="en-US" sz="1200" b="0" i="0" kern="1200" dirty="0">
                <a:solidFill>
                  <a:schemeClr val="tx1"/>
                </a:solidFill>
                <a:effectLst/>
                <a:latin typeface="+mn-lt"/>
                <a:ea typeface="+mn-ea"/>
                <a:cs typeface="+mn-cs"/>
              </a:rPr>
              <a:t>a path selector</a:t>
            </a:r>
          </a:p>
          <a:p>
            <a:pPr marL="228600" indent="-228600">
              <a:buFont typeface="+mj-lt"/>
              <a:buAutoNum type="arabicPeriod"/>
            </a:pPr>
            <a:endParaRPr lang="en-US" sz="1200" b="0" i="0" kern="1200" dirty="0">
              <a:solidFill>
                <a:schemeClr val="tx1"/>
              </a:solidFill>
              <a:effectLst/>
              <a:latin typeface="+mn-lt"/>
              <a:ea typeface="+mn-ea"/>
              <a:cs typeface="+mn-cs"/>
            </a:endParaRPr>
          </a:p>
          <a:p>
            <a:pPr marL="0" indent="0">
              <a:buFont typeface="+mj-lt"/>
              <a:buNone/>
            </a:pPr>
            <a:r>
              <a:rPr lang="en-US" sz="1200" b="0" i="0" kern="1200" dirty="0" err="1">
                <a:solidFill>
                  <a:schemeClr val="tx1"/>
                </a:solidFill>
                <a:effectLst/>
                <a:latin typeface="+mn-lt"/>
                <a:ea typeface="+mn-ea"/>
                <a:cs typeface="+mn-cs"/>
              </a:rPr>
              <a:t>Dbt</a:t>
            </a:r>
            <a:r>
              <a:rPr lang="en-US" sz="1200" b="0" i="0" kern="1200" dirty="0">
                <a:solidFill>
                  <a:schemeClr val="tx1"/>
                </a:solidFill>
                <a:effectLst/>
                <a:latin typeface="+mn-lt"/>
                <a:ea typeface="+mn-ea"/>
                <a:cs typeface="+mn-cs"/>
              </a:rPr>
              <a:t> uses short hand to run code </a:t>
            </a:r>
          </a:p>
          <a:p>
            <a:pPr marL="0" indent="0">
              <a:buFont typeface="+mj-lt"/>
              <a:buNone/>
            </a:pPr>
            <a:r>
              <a:rPr lang="en-US" sz="1200" b="0" i="0" kern="1200" dirty="0">
                <a:solidFill>
                  <a:schemeClr val="tx1"/>
                </a:solidFill>
                <a:effectLst/>
                <a:latin typeface="+mn-lt"/>
                <a:ea typeface="+mn-ea"/>
                <a:cs typeface="+mn-cs"/>
              </a:rPr>
              <a:t>+ run children or parents of any select model </a:t>
            </a:r>
          </a:p>
          <a:p>
            <a:pPr marL="0" indent="0">
              <a:buFont typeface="+mj-lt"/>
              <a:buNone/>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8</a:t>
            </a:fld>
            <a:endParaRPr lang="en-US"/>
          </a:p>
        </p:txBody>
      </p:sp>
    </p:spTree>
    <p:extLst>
      <p:ext uri="{BB962C8B-B14F-4D97-AF65-F5344CB8AC3E}">
        <p14:creationId xmlns:p14="http://schemas.microsoft.com/office/powerpoint/2010/main" val="5429814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Controls structures </a:t>
            </a:r>
          </a:p>
          <a:p>
            <a:endParaRPr lang="en-US" dirty="0"/>
          </a:p>
          <a:p>
            <a:r>
              <a:rPr lang="en-US" dirty="0"/>
              <a:t>Revenue forecasts/ goals compared to incoming numbers </a:t>
            </a:r>
          </a:p>
          <a:p>
            <a:r>
              <a:rPr lang="en-US" dirty="0"/>
              <a:t>Country codes that need to be mapped </a:t>
            </a:r>
          </a:p>
          <a:p>
            <a:endParaRPr lang="en-US" dirty="0"/>
          </a:p>
          <a:p>
            <a:r>
              <a:rPr lang="en-US" dirty="0"/>
              <a:t>Understanding raw data </a:t>
            </a:r>
          </a:p>
          <a:p>
            <a:r>
              <a:rPr lang="en-US" dirty="0"/>
              <a:t>Snapshot to compare old data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10</a:t>
            </a:fld>
            <a:endParaRPr lang="en-US"/>
          </a:p>
        </p:txBody>
      </p:sp>
    </p:spTree>
    <p:extLst>
      <p:ext uri="{BB962C8B-B14F-4D97-AF65-F5344CB8AC3E}">
        <p14:creationId xmlns:p14="http://schemas.microsoft.com/office/powerpoint/2010/main" val="2652399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select</a:t>
            </a:r>
          </a:p>
          <a:p>
            <a:r>
              <a:rPr lang="en-US" sz="1200" b="0" i="0" kern="1200" dirty="0" err="1">
                <a:solidFill>
                  <a:schemeClr val="tx1"/>
                </a:solidFill>
                <a:effectLst/>
                <a:latin typeface="+mn-lt"/>
                <a:ea typeface="+mn-ea"/>
                <a:cs typeface="+mn-cs"/>
              </a:rPr>
              <a:t>order_id</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sum(case when </a:t>
            </a:r>
            <a:r>
              <a:rPr lang="en-US" sz="1200" b="0" i="0" kern="1200" dirty="0" err="1">
                <a:solidFill>
                  <a:schemeClr val="tx1"/>
                </a:solidFill>
                <a:effectLst/>
                <a:latin typeface="+mn-lt"/>
                <a:ea typeface="+mn-ea"/>
                <a:cs typeface="+mn-cs"/>
              </a:rPr>
              <a:t>payment_method</a:t>
            </a:r>
            <a:r>
              <a:rPr lang="en-US" sz="1200" b="0" i="0" kern="1200" dirty="0">
                <a:solidFill>
                  <a:schemeClr val="tx1"/>
                </a:solidFill>
                <a:effectLst/>
                <a:latin typeface="+mn-lt"/>
                <a:ea typeface="+mn-ea"/>
                <a:cs typeface="+mn-cs"/>
              </a:rPr>
              <a:t> = '</a:t>
            </a:r>
            <a:r>
              <a:rPr lang="en-US" sz="1200" b="0" i="0" kern="1200" dirty="0" err="1">
                <a:solidFill>
                  <a:schemeClr val="tx1"/>
                </a:solidFill>
                <a:effectLst/>
                <a:latin typeface="+mn-lt"/>
                <a:ea typeface="+mn-ea"/>
                <a:cs typeface="+mn-cs"/>
              </a:rPr>
              <a:t>bank_transfer</a:t>
            </a:r>
            <a:r>
              <a:rPr lang="en-US" sz="1200" b="0" i="0" kern="1200" dirty="0">
                <a:solidFill>
                  <a:schemeClr val="tx1"/>
                </a:solidFill>
                <a:effectLst/>
                <a:latin typeface="+mn-lt"/>
                <a:ea typeface="+mn-ea"/>
                <a:cs typeface="+mn-cs"/>
              </a:rPr>
              <a:t>' then amount end) as </a:t>
            </a:r>
            <a:r>
              <a:rPr lang="en-US" sz="1200" b="0" i="0" kern="1200" dirty="0" err="1">
                <a:solidFill>
                  <a:schemeClr val="tx1"/>
                </a:solidFill>
                <a:effectLst/>
                <a:latin typeface="+mn-lt"/>
                <a:ea typeface="+mn-ea"/>
                <a:cs typeface="+mn-cs"/>
              </a:rPr>
              <a:t>bank_transfer_amount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sum(case when </a:t>
            </a:r>
            <a:r>
              <a:rPr lang="en-US" sz="1200" b="0" i="0" kern="1200" dirty="0" err="1">
                <a:solidFill>
                  <a:schemeClr val="tx1"/>
                </a:solidFill>
                <a:effectLst/>
                <a:latin typeface="+mn-lt"/>
                <a:ea typeface="+mn-ea"/>
                <a:cs typeface="+mn-cs"/>
              </a:rPr>
              <a:t>payment_method</a:t>
            </a:r>
            <a:r>
              <a:rPr lang="en-US" sz="1200" b="0" i="0" kern="1200" dirty="0">
                <a:solidFill>
                  <a:schemeClr val="tx1"/>
                </a:solidFill>
                <a:effectLst/>
                <a:latin typeface="+mn-lt"/>
                <a:ea typeface="+mn-ea"/>
                <a:cs typeface="+mn-cs"/>
              </a:rPr>
              <a:t> = '</a:t>
            </a:r>
            <a:r>
              <a:rPr lang="en-US" sz="1200" b="0" i="0" kern="1200" dirty="0" err="1">
                <a:solidFill>
                  <a:schemeClr val="tx1"/>
                </a:solidFill>
                <a:effectLst/>
                <a:latin typeface="+mn-lt"/>
                <a:ea typeface="+mn-ea"/>
                <a:cs typeface="+mn-cs"/>
              </a:rPr>
              <a:t>credit_card</a:t>
            </a:r>
            <a:r>
              <a:rPr lang="en-US" sz="1200" b="0" i="0" kern="1200" dirty="0">
                <a:solidFill>
                  <a:schemeClr val="tx1"/>
                </a:solidFill>
                <a:effectLst/>
                <a:latin typeface="+mn-lt"/>
                <a:ea typeface="+mn-ea"/>
                <a:cs typeface="+mn-cs"/>
              </a:rPr>
              <a:t>' then amount end) as </a:t>
            </a:r>
            <a:r>
              <a:rPr lang="en-US" sz="1200" b="0" i="0" kern="1200" dirty="0" err="1">
                <a:solidFill>
                  <a:schemeClr val="tx1"/>
                </a:solidFill>
                <a:effectLst/>
                <a:latin typeface="+mn-lt"/>
                <a:ea typeface="+mn-ea"/>
                <a:cs typeface="+mn-cs"/>
              </a:rPr>
              <a:t>credit_card_amount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sum(case when </a:t>
            </a:r>
            <a:r>
              <a:rPr lang="en-US" sz="1200" b="0" i="0" kern="1200" dirty="0" err="1">
                <a:solidFill>
                  <a:schemeClr val="tx1"/>
                </a:solidFill>
                <a:effectLst/>
                <a:latin typeface="+mn-lt"/>
                <a:ea typeface="+mn-ea"/>
                <a:cs typeface="+mn-cs"/>
              </a:rPr>
              <a:t>payment_method</a:t>
            </a:r>
            <a:r>
              <a:rPr lang="en-US" sz="1200" b="0" i="0" kern="1200" dirty="0">
                <a:solidFill>
                  <a:schemeClr val="tx1"/>
                </a:solidFill>
                <a:effectLst/>
                <a:latin typeface="+mn-lt"/>
                <a:ea typeface="+mn-ea"/>
                <a:cs typeface="+mn-cs"/>
              </a:rPr>
              <a:t> = '</a:t>
            </a:r>
            <a:r>
              <a:rPr lang="en-US" sz="1200" b="0" i="0" kern="1200" dirty="0" err="1">
                <a:solidFill>
                  <a:schemeClr val="tx1"/>
                </a:solidFill>
                <a:effectLst/>
                <a:latin typeface="+mn-lt"/>
                <a:ea typeface="+mn-ea"/>
                <a:cs typeface="+mn-cs"/>
              </a:rPr>
              <a:t>gift_card</a:t>
            </a:r>
            <a:r>
              <a:rPr lang="en-US" sz="1200" b="0" i="0" kern="1200" dirty="0">
                <a:solidFill>
                  <a:schemeClr val="tx1"/>
                </a:solidFill>
                <a:effectLst/>
                <a:latin typeface="+mn-lt"/>
                <a:ea typeface="+mn-ea"/>
                <a:cs typeface="+mn-cs"/>
              </a:rPr>
              <a:t>' then amount end) as </a:t>
            </a:r>
            <a:r>
              <a:rPr lang="en-US" sz="1200" b="0" i="0" kern="1200" dirty="0" err="1">
                <a:solidFill>
                  <a:schemeClr val="tx1"/>
                </a:solidFill>
                <a:effectLst/>
                <a:latin typeface="+mn-lt"/>
                <a:ea typeface="+mn-ea"/>
                <a:cs typeface="+mn-cs"/>
              </a:rPr>
              <a:t>gift_card_amount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sum(amount) as </a:t>
            </a:r>
            <a:r>
              <a:rPr lang="en-US" sz="1200" b="0" i="0" kern="1200" dirty="0" err="1">
                <a:solidFill>
                  <a:schemeClr val="tx1"/>
                </a:solidFill>
                <a:effectLst/>
                <a:latin typeface="+mn-lt"/>
                <a:ea typeface="+mn-ea"/>
                <a:cs typeface="+mn-cs"/>
              </a:rPr>
              <a:t>total_amount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from {{ ref('</a:t>
            </a:r>
            <a:r>
              <a:rPr lang="en-US" sz="1200" b="0" i="0" kern="1200" dirty="0" err="1">
                <a:solidFill>
                  <a:schemeClr val="tx1"/>
                </a:solidFill>
                <a:effectLst/>
                <a:latin typeface="+mn-lt"/>
                <a:ea typeface="+mn-ea"/>
                <a:cs typeface="+mn-cs"/>
              </a:rPr>
              <a:t>raw_payments</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group by 1</a:t>
            </a:r>
          </a:p>
          <a:p>
            <a:endParaRPr lang="en-US" dirty="0"/>
          </a:p>
          <a:p>
            <a:endParaRPr lang="en-US" dirty="0"/>
          </a:p>
          <a:p>
            <a:r>
              <a:rPr lang="en-US" sz="1200" b="0" i="0" kern="1200" dirty="0">
                <a:solidFill>
                  <a:schemeClr val="tx1"/>
                </a:solidFill>
                <a:effectLst/>
                <a:latin typeface="+mn-lt"/>
                <a:ea typeface="+mn-ea"/>
                <a:cs typeface="+mn-cs"/>
              </a:rPr>
              <a:t>select</a:t>
            </a:r>
          </a:p>
          <a:p>
            <a:r>
              <a:rPr lang="en-US" sz="1200" b="0" i="0" kern="1200" dirty="0" err="1">
                <a:solidFill>
                  <a:schemeClr val="tx1"/>
                </a:solidFill>
                <a:effectLst/>
                <a:latin typeface="+mn-lt"/>
                <a:ea typeface="+mn-ea"/>
                <a:cs typeface="+mn-cs"/>
              </a:rPr>
              <a:t>order_id</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 for </a:t>
            </a:r>
            <a:r>
              <a:rPr lang="en-US" sz="1200" b="0" i="0" kern="1200" dirty="0" err="1">
                <a:solidFill>
                  <a:schemeClr val="tx1"/>
                </a:solidFill>
                <a:effectLst/>
                <a:latin typeface="+mn-lt"/>
                <a:ea typeface="+mn-ea"/>
                <a:cs typeface="+mn-cs"/>
              </a:rPr>
              <a:t>payment_method</a:t>
            </a:r>
            <a:r>
              <a:rPr lang="en-US" sz="1200" b="0" i="0" kern="1200" dirty="0">
                <a:solidFill>
                  <a:schemeClr val="tx1"/>
                </a:solidFill>
                <a:effectLst/>
                <a:latin typeface="+mn-lt"/>
                <a:ea typeface="+mn-ea"/>
                <a:cs typeface="+mn-cs"/>
              </a:rPr>
              <a:t> in ["</a:t>
            </a:r>
            <a:r>
              <a:rPr lang="en-US" sz="1200" b="0" i="0" kern="1200" dirty="0" err="1">
                <a:solidFill>
                  <a:schemeClr val="tx1"/>
                </a:solidFill>
                <a:effectLst/>
                <a:latin typeface="+mn-lt"/>
                <a:ea typeface="+mn-ea"/>
                <a:cs typeface="+mn-cs"/>
              </a:rPr>
              <a:t>bank_transfer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credit_card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gift_card</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sum(case when </a:t>
            </a:r>
            <a:r>
              <a:rPr lang="en-US" sz="1200" b="0" i="0" kern="1200" dirty="0" err="1">
                <a:solidFill>
                  <a:schemeClr val="tx1"/>
                </a:solidFill>
                <a:effectLst/>
                <a:latin typeface="+mn-lt"/>
                <a:ea typeface="+mn-ea"/>
                <a:cs typeface="+mn-cs"/>
              </a:rPr>
              <a:t>payment_method</a:t>
            </a:r>
            <a:r>
              <a:rPr lang="en-US" sz="1200" b="0" i="0" kern="1200" dirty="0">
                <a:solidFill>
                  <a:schemeClr val="tx1"/>
                </a:solidFill>
                <a:effectLst/>
                <a:latin typeface="+mn-lt"/>
                <a:ea typeface="+mn-ea"/>
                <a:cs typeface="+mn-cs"/>
              </a:rPr>
              <a:t> = '{{</a:t>
            </a:r>
            <a:r>
              <a:rPr lang="en-US" sz="1200" b="0" i="0" kern="1200" dirty="0" err="1">
                <a:solidFill>
                  <a:schemeClr val="tx1"/>
                </a:solidFill>
                <a:effectLst/>
                <a:latin typeface="+mn-lt"/>
                <a:ea typeface="+mn-ea"/>
                <a:cs typeface="+mn-cs"/>
              </a:rPr>
              <a:t>payment_method</a:t>
            </a:r>
            <a:r>
              <a:rPr lang="en-US" sz="1200" b="0" i="0" kern="1200" dirty="0">
                <a:solidFill>
                  <a:schemeClr val="tx1"/>
                </a:solidFill>
                <a:effectLst/>
                <a:latin typeface="+mn-lt"/>
                <a:ea typeface="+mn-ea"/>
                <a:cs typeface="+mn-cs"/>
              </a:rPr>
              <a:t>}}' then amount end) as {{</a:t>
            </a:r>
            <a:r>
              <a:rPr lang="en-US" sz="1200" b="0" i="0" kern="1200" dirty="0" err="1">
                <a:solidFill>
                  <a:schemeClr val="tx1"/>
                </a:solidFill>
                <a:effectLst/>
                <a:latin typeface="+mn-lt"/>
                <a:ea typeface="+mn-ea"/>
                <a:cs typeface="+mn-cs"/>
              </a:rPr>
              <a:t>payment_method</a:t>
            </a:r>
            <a:r>
              <a:rPr lang="en-US" sz="1200" b="0" i="0" kern="1200" dirty="0">
                <a:solidFill>
                  <a:schemeClr val="tx1"/>
                </a:solidFill>
                <a:effectLst/>
                <a:latin typeface="+mn-lt"/>
                <a:ea typeface="+mn-ea"/>
                <a:cs typeface="+mn-cs"/>
              </a:rPr>
              <a:t>}}_amount,</a:t>
            </a:r>
          </a:p>
          <a:p>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endfor</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sum(amount) as </a:t>
            </a:r>
            <a:r>
              <a:rPr lang="en-US" sz="1200" b="0" i="0" kern="1200" dirty="0" err="1">
                <a:solidFill>
                  <a:schemeClr val="tx1"/>
                </a:solidFill>
                <a:effectLst/>
                <a:latin typeface="+mn-lt"/>
                <a:ea typeface="+mn-ea"/>
                <a:cs typeface="+mn-cs"/>
              </a:rPr>
              <a:t>total_amount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from {{ ref('</a:t>
            </a:r>
            <a:r>
              <a:rPr lang="en-US" sz="1200" b="0" i="0" kern="1200" dirty="0" err="1">
                <a:solidFill>
                  <a:schemeClr val="tx1"/>
                </a:solidFill>
                <a:effectLst/>
                <a:latin typeface="+mn-lt"/>
                <a:ea typeface="+mn-ea"/>
                <a:cs typeface="+mn-cs"/>
              </a:rPr>
              <a:t>raw_payments</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group by 1</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list is short but imagine having a huge list of payment types or maybe user agents</a:t>
            </a:r>
          </a:p>
          <a:p>
            <a:r>
              <a:rPr lang="en-US" sz="1200" b="0" i="0" kern="1200" dirty="0">
                <a:solidFill>
                  <a:schemeClr val="tx1"/>
                </a:solidFill>
                <a:effectLst/>
                <a:latin typeface="+mn-lt"/>
                <a:ea typeface="+mn-ea"/>
                <a:cs typeface="+mn-cs"/>
              </a:rPr>
              <a:t>Create a macro from another model that may contain the entire list and use it instead of hardcoding the list.  Helps with updates to the list without having to go in and change the code.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Imagine having to remember all the locations this code might be used and you have to change all of them.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Whenever you're trying to solve a problem that you think others may have solved previously, it's worth checking the </a:t>
            </a:r>
            <a:r>
              <a:rPr lang="en-US" sz="1200" b="0" i="0" kern="1200" dirty="0">
                <a:solidFill>
                  <a:schemeClr val="tx1"/>
                </a:solidFill>
                <a:effectLst/>
                <a:latin typeface="+mn-lt"/>
                <a:ea typeface="+mn-ea"/>
                <a:cs typeface="+mn-cs"/>
                <a:hlinkClick r:id="rId3"/>
              </a:rPr>
              <a:t>dbt-utils</a:t>
            </a:r>
            <a:r>
              <a:rPr lang="en-US" sz="1200" b="0" i="0" kern="1200" dirty="0">
                <a:solidFill>
                  <a:schemeClr val="tx1"/>
                </a:solidFill>
                <a:effectLst/>
                <a:latin typeface="+mn-lt"/>
                <a:ea typeface="+mn-ea"/>
                <a:cs typeface="+mn-cs"/>
              </a:rPr>
              <a:t> package to see if someone has shared their code!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11</a:t>
            </a:fld>
            <a:endParaRPr lang="en-US"/>
          </a:p>
        </p:txBody>
      </p:sp>
    </p:spTree>
    <p:extLst>
      <p:ext uri="{BB962C8B-B14F-4D97-AF65-F5344CB8AC3E}">
        <p14:creationId xmlns:p14="http://schemas.microsoft.com/office/powerpoint/2010/main" val="9580472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4886326" y="4135428"/>
            <a:ext cx="7305674" cy="952505"/>
          </a:xfrm>
          <a:prstGeom prst="rect">
            <a:avLst/>
          </a:prstGeom>
          <a:noFill/>
          <a:ln>
            <a:noFill/>
          </a:ln>
        </p:spPr>
        <p:txBody>
          <a:bodyPr spcFirstLastPara="1" wrap="square" lIns="0" tIns="0" rIns="91425" bIns="36000" anchor="ctr" anchorCtr="0"/>
          <a:lstStyle>
            <a:lvl1pPr lvl="0" algn="ctr">
              <a:lnSpc>
                <a:spcPct val="100000"/>
              </a:lnSpc>
              <a:spcBef>
                <a:spcPts val="0"/>
              </a:spcBef>
              <a:spcAft>
                <a:spcPts val="0"/>
              </a:spcAft>
              <a:buClr>
                <a:srgbClr val="233445"/>
              </a:buClr>
              <a:buSzPts val="3600"/>
              <a:buFont typeface="Helvetica Neue Light"/>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5172074" y="5237160"/>
            <a:ext cx="7019925" cy="763590"/>
          </a:xfrm>
          <a:prstGeom prst="rect">
            <a:avLst/>
          </a:prstGeom>
          <a:noFill/>
          <a:ln>
            <a:noFill/>
          </a:ln>
        </p:spPr>
        <p:txBody>
          <a:bodyPr spcFirstLastPara="1" wrap="square" lIns="90000" tIns="46800" rIns="91425" bIns="45700" anchor="t" anchorCtr="0"/>
          <a:lstStyle>
            <a:lvl1pPr lvl="0" algn="ctr">
              <a:lnSpc>
                <a:spcPct val="90000"/>
              </a:lnSpc>
              <a:spcBef>
                <a:spcPts val="1000"/>
              </a:spcBef>
              <a:spcAft>
                <a:spcPts val="0"/>
              </a:spcAft>
              <a:buClr>
                <a:srgbClr val="F17F3A"/>
              </a:buClr>
              <a:buSzPts val="2800"/>
              <a:buFont typeface="Helvetica Neue Light"/>
              <a:buNone/>
              <a:defRPr sz="2800">
                <a:solidFill>
                  <a:srgbClr val="F17F3A"/>
                </a:solidFill>
              </a:defRPr>
            </a:lvl1pPr>
            <a:lvl2pPr lvl="1" algn="ctr">
              <a:lnSpc>
                <a:spcPct val="90000"/>
              </a:lnSpc>
              <a:spcBef>
                <a:spcPts val="500"/>
              </a:spcBef>
              <a:spcAft>
                <a:spcPts val="0"/>
              </a:spcAft>
              <a:buClr>
                <a:srgbClr val="3F3F3F"/>
              </a:buClr>
              <a:buSzPts val="2000"/>
              <a:buFont typeface="Helvetica Neue Light"/>
              <a:buNone/>
              <a:defRPr sz="2000"/>
            </a:lvl2pPr>
            <a:lvl3pPr lvl="2" algn="ctr">
              <a:lnSpc>
                <a:spcPct val="90000"/>
              </a:lnSpc>
              <a:spcBef>
                <a:spcPts val="500"/>
              </a:spcBef>
              <a:spcAft>
                <a:spcPts val="0"/>
              </a:spcAft>
              <a:buClr>
                <a:srgbClr val="3F3F3F"/>
              </a:buClr>
              <a:buSzPts val="1800"/>
              <a:buFont typeface="Helvetica Neue Light"/>
              <a:buNone/>
              <a:defRPr sz="1800"/>
            </a:lvl3pPr>
            <a:lvl4pPr lvl="3" algn="ctr">
              <a:lnSpc>
                <a:spcPct val="90000"/>
              </a:lnSpc>
              <a:spcBef>
                <a:spcPts val="500"/>
              </a:spcBef>
              <a:spcAft>
                <a:spcPts val="0"/>
              </a:spcAft>
              <a:buClr>
                <a:srgbClr val="3F3F3F"/>
              </a:buClr>
              <a:buSzPts val="1600"/>
              <a:buFont typeface="Helvetica Neue Light"/>
              <a:buNone/>
              <a:defRPr sz="1600"/>
            </a:lvl4pPr>
            <a:lvl5pPr lvl="4" algn="ctr">
              <a:lnSpc>
                <a:spcPct val="90000"/>
              </a:lnSpc>
              <a:spcBef>
                <a:spcPts val="500"/>
              </a:spcBef>
              <a:spcAft>
                <a:spcPts val="0"/>
              </a:spcAft>
              <a:buClr>
                <a:srgbClr val="3F3F3F"/>
              </a:buClr>
              <a:buSzPts val="1600"/>
              <a:buFont typeface="Helvetica Neue Light"/>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 name="Google Shape;16;p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29208" y="385645"/>
            <a:ext cx="8797678"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973263" y="4756150"/>
            <a:ext cx="4122737" cy="1336675"/>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2400"/>
              <a:buFont typeface="Helvetica Neue Light"/>
              <a:buNone/>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 id="2147483660" r:id="rId11"/>
    <p:sldLayoutId id="214748366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tif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3.wdp"/></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0.tiff"/></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655180" y="477982"/>
            <a:ext cx="9781171"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b="1" dirty="0">
                <a:solidFill>
                  <a:srgbClr val="F17E3A"/>
                </a:solidFill>
                <a:latin typeface="Calibri"/>
                <a:cs typeface="Calibri"/>
                <a:sym typeface="Calibri"/>
              </a:rPr>
              <a:t>DBT and Snowflake</a:t>
            </a:r>
            <a:endParaRPr sz="1600"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Kerry Nakayama </a:t>
            </a:r>
            <a:endParaRPr dirty="0"/>
          </a:p>
        </p:txBody>
      </p:sp>
    </p:spTree>
    <p:extLst>
      <p:ext uri="{BB962C8B-B14F-4D97-AF65-F5344CB8AC3E}">
        <p14:creationId xmlns:p14="http://schemas.microsoft.com/office/powerpoint/2010/main" val="42359198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EBFAC-29AF-5040-87A8-26926642983E}"/>
              </a:ext>
            </a:extLst>
          </p:cNvPr>
          <p:cNvSpPr>
            <a:spLocks noGrp="1"/>
          </p:cNvSpPr>
          <p:nvPr>
            <p:ph type="title"/>
          </p:nvPr>
        </p:nvSpPr>
        <p:spPr/>
        <p:txBody>
          <a:bodyPr/>
          <a:lstStyle/>
          <a:p>
            <a:r>
              <a:rPr lang="en-US" dirty="0"/>
              <a:t>What else can </a:t>
            </a:r>
            <a:r>
              <a:rPr lang="en-US" dirty="0" err="1"/>
              <a:t>dbt</a:t>
            </a:r>
            <a:r>
              <a:rPr lang="en-US" dirty="0"/>
              <a:t> do</a:t>
            </a:r>
          </a:p>
        </p:txBody>
      </p:sp>
      <p:sp>
        <p:nvSpPr>
          <p:cNvPr id="3" name="Text Placeholder 2">
            <a:extLst>
              <a:ext uri="{FF2B5EF4-FFF2-40B4-BE49-F238E27FC236}">
                <a16:creationId xmlns:a16="http://schemas.microsoft.com/office/drawing/2014/main" id="{11F3C688-01B4-BC4C-87F7-621CAE44E8CC}"/>
              </a:ext>
            </a:extLst>
          </p:cNvPr>
          <p:cNvSpPr>
            <a:spLocks noGrp="1"/>
          </p:cNvSpPr>
          <p:nvPr>
            <p:ph type="body" idx="1"/>
          </p:nvPr>
        </p:nvSpPr>
        <p:spPr>
          <a:xfrm>
            <a:off x="840000" y="2637183"/>
            <a:ext cx="8966609" cy="3896817"/>
          </a:xfrm>
        </p:spPr>
        <p:txBody>
          <a:bodyPr/>
          <a:lstStyle/>
          <a:p>
            <a:r>
              <a:rPr lang="en-US" dirty="0"/>
              <a:t>Jinja – code compiler - Light weight templating language</a:t>
            </a:r>
          </a:p>
          <a:p>
            <a:pPr lvl="1">
              <a:buFont typeface="Wingdings" pitchFamily="2" charset="2"/>
              <a:buChar char="Ø"/>
            </a:pPr>
            <a:r>
              <a:rPr lang="en-US" dirty="0"/>
              <a:t>It takes loops and if statements and enables repeated SQL </a:t>
            </a:r>
          </a:p>
          <a:p>
            <a:r>
              <a:rPr lang="en-US" dirty="0"/>
              <a:t>Documentation –  tracking on the deployed code</a:t>
            </a:r>
          </a:p>
          <a:p>
            <a:pPr lvl="1">
              <a:buFont typeface="Wingdings" pitchFamily="2" charset="2"/>
              <a:buChar char="Ø"/>
            </a:pPr>
            <a:r>
              <a:rPr lang="en-US" dirty="0"/>
              <a:t>write, version-control, share documentation </a:t>
            </a:r>
          </a:p>
          <a:p>
            <a:r>
              <a:rPr lang="en-US" dirty="0"/>
              <a:t>QA and testing – set validation/integrity checks for your code</a:t>
            </a:r>
          </a:p>
          <a:p>
            <a:r>
              <a:rPr lang="en-US" dirty="0"/>
              <a:t>Seed file loader – mapping more readable values </a:t>
            </a:r>
          </a:p>
          <a:p>
            <a:pPr lvl="1">
              <a:buFont typeface="Wingdings" pitchFamily="2" charset="2"/>
              <a:buChar char="Ø"/>
            </a:pPr>
            <a:r>
              <a:rPr lang="en-US" dirty="0"/>
              <a:t>Load data that doesn’t change to map to incoming data for comparisons</a:t>
            </a:r>
          </a:p>
        </p:txBody>
      </p:sp>
      <p:sp>
        <p:nvSpPr>
          <p:cNvPr id="4" name="Slide Number Placeholder 3">
            <a:extLst>
              <a:ext uri="{FF2B5EF4-FFF2-40B4-BE49-F238E27FC236}">
                <a16:creationId xmlns:a16="http://schemas.microsoft.com/office/drawing/2014/main" id="{EE323F24-0FD1-2C48-AB6B-B64FF46E891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pic>
        <p:nvPicPr>
          <p:cNvPr id="5" name="Picture 4">
            <a:extLst>
              <a:ext uri="{FF2B5EF4-FFF2-40B4-BE49-F238E27FC236}">
                <a16:creationId xmlns:a16="http://schemas.microsoft.com/office/drawing/2014/main" id="{536B911E-6714-EC43-AE05-7B2EE247FE2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20803987">
            <a:off x="9190880" y="3479874"/>
            <a:ext cx="3128427" cy="1564214"/>
          </a:xfrm>
          <a:prstGeom prst="rect">
            <a:avLst/>
          </a:prstGeom>
        </p:spPr>
      </p:pic>
      <p:pic>
        <p:nvPicPr>
          <p:cNvPr id="6" name="Picture 5">
            <a:extLst>
              <a:ext uri="{FF2B5EF4-FFF2-40B4-BE49-F238E27FC236}">
                <a16:creationId xmlns:a16="http://schemas.microsoft.com/office/drawing/2014/main" id="{725BBC95-6806-5D41-8430-D93CD7D11EE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813" b="92708" l="5344" r="90840">
                        <a14:foregroundMark x1="5725" y1="32292" x2="8015" y2="65625"/>
                        <a14:foregroundMark x1="8015" y1="53125" x2="23282" y2="41146"/>
                        <a14:foregroundMark x1="23282" y1="41146" x2="14885" y2="56250"/>
                        <a14:foregroundMark x1="14885" y1="56250" x2="19466" y2="58333"/>
                        <a14:foregroundMark x1="6870" y1="7813" x2="18702" y2="14583"/>
                        <a14:foregroundMark x1="18702" y1="14583" x2="14122" y2="7813"/>
                        <a14:foregroundMark x1="11450" y1="41146" x2="17939" y2="55729"/>
                        <a14:foregroundMark x1="17939" y1="55729" x2="25954" y2="56250"/>
                        <a14:foregroundMark x1="37023" y1="40104" x2="51145" y2="47396"/>
                        <a14:foregroundMark x1="51145" y1="47396" x2="59160" y2="58333"/>
                        <a14:foregroundMark x1="38550" y1="54167" x2="49237" y2="54167"/>
                        <a14:foregroundMark x1="70229" y1="40625" x2="86641" y2="60417"/>
                        <a14:foregroundMark x1="90076" y1="61458" x2="90840" y2="35938"/>
                        <a14:foregroundMark x1="71756" y1="82292" x2="86260" y2="83333"/>
                        <a14:foregroundMark x1="86260" y1="83333" x2="73282" y2="92708"/>
                        <a14:foregroundMark x1="73282" y1="92708" x2="69466" y2="83333"/>
                        <a14:foregroundMark x1="68702" y1="65625" x2="83588" y2="44792"/>
                      </a14:backgroundRemoval>
                    </a14:imgEffect>
                  </a14:imgLayer>
                </a14:imgProps>
              </a:ext>
            </a:extLst>
          </a:blip>
          <a:stretch>
            <a:fillRect/>
          </a:stretch>
        </p:blipFill>
        <p:spPr>
          <a:xfrm>
            <a:off x="645460" y="972913"/>
            <a:ext cx="2624650" cy="1923408"/>
          </a:xfrm>
          <a:prstGeom prst="rect">
            <a:avLst/>
          </a:prstGeom>
        </p:spPr>
      </p:pic>
    </p:spTree>
    <p:extLst>
      <p:ext uri="{BB962C8B-B14F-4D97-AF65-F5344CB8AC3E}">
        <p14:creationId xmlns:p14="http://schemas.microsoft.com/office/powerpoint/2010/main" val="3387157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23F7757-0C0E-4E46-ACFE-D35B609C3D40}"/>
              </a:ext>
            </a:extLst>
          </p:cNvPr>
          <p:cNvSpPr>
            <a:spLocks noGrp="1"/>
          </p:cNvSpPr>
          <p:nvPr>
            <p:ph type="body" idx="1"/>
          </p:nvPr>
        </p:nvSpPr>
        <p:spPr>
          <a:xfrm>
            <a:off x="827999" y="1316054"/>
            <a:ext cx="10512000" cy="4680000"/>
          </a:xfrm>
        </p:spPr>
        <p:txBody>
          <a:bodyPr/>
          <a:lstStyle/>
          <a:p>
            <a:r>
              <a:rPr lang="en-US" dirty="0"/>
              <a:t>Making code “DRY” (don’t repeat yourself) </a:t>
            </a:r>
          </a:p>
          <a:p>
            <a:pPr lvl="1"/>
            <a:r>
              <a:rPr lang="en-US" dirty="0"/>
              <a:t>Using loops for repeated code that iterates through a list</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Use macros to return lists </a:t>
            </a:r>
          </a:p>
          <a:p>
            <a:pPr lvl="2"/>
            <a:r>
              <a:rPr lang="en-US" dirty="0"/>
              <a:t>{%Macro </a:t>
            </a:r>
            <a:r>
              <a:rPr lang="en-US" dirty="0" err="1"/>
              <a:t>get_payment_methods</a:t>
            </a:r>
            <a:r>
              <a:rPr lang="en-US" dirty="0"/>
              <a:t> () %}</a:t>
            </a:r>
          </a:p>
          <a:p>
            <a:pPr lvl="1"/>
            <a:r>
              <a:rPr lang="en-US" dirty="0"/>
              <a:t>Use macros that have already been solved in </a:t>
            </a:r>
            <a:r>
              <a:rPr lang="en-US" dirty="0" err="1"/>
              <a:t>dbt-utils</a:t>
            </a:r>
            <a:r>
              <a:rPr lang="en-US" dirty="0"/>
              <a:t> </a:t>
            </a:r>
          </a:p>
        </p:txBody>
      </p:sp>
      <p:sp>
        <p:nvSpPr>
          <p:cNvPr id="4" name="Slide Number Placeholder 3">
            <a:extLst>
              <a:ext uri="{FF2B5EF4-FFF2-40B4-BE49-F238E27FC236}">
                <a16:creationId xmlns:a16="http://schemas.microsoft.com/office/drawing/2014/main" id="{5843F773-88B3-3047-A715-7444A5FD2C3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sp>
        <p:nvSpPr>
          <p:cNvPr id="5" name="Rectangle 4">
            <a:extLst>
              <a:ext uri="{FF2B5EF4-FFF2-40B4-BE49-F238E27FC236}">
                <a16:creationId xmlns:a16="http://schemas.microsoft.com/office/drawing/2014/main" id="{AA258E3E-F2D5-0E49-80DF-FC715A908EED}"/>
              </a:ext>
            </a:extLst>
          </p:cNvPr>
          <p:cNvSpPr/>
          <p:nvPr/>
        </p:nvSpPr>
        <p:spPr>
          <a:xfrm>
            <a:off x="617222" y="2274838"/>
            <a:ext cx="10247872" cy="2308324"/>
          </a:xfrm>
          <a:prstGeom prst="rect">
            <a:avLst/>
          </a:prstGeom>
          <a:solidFill>
            <a:schemeClr val="tx1"/>
          </a:solidFill>
        </p:spPr>
        <p:txBody>
          <a:bodyPr wrap="square">
            <a:spAutoFit/>
          </a:bodyPr>
          <a:lstStyle/>
          <a:p>
            <a:r>
              <a:rPr lang="en-US" sz="1600" dirty="0">
                <a:solidFill>
                  <a:srgbClr val="D6DEEB"/>
                </a:solidFill>
                <a:latin typeface="SFMono-Regular"/>
              </a:rPr>
              <a:t>{</a:t>
            </a:r>
            <a:r>
              <a:rPr lang="en-US" sz="1600" dirty="0">
                <a:solidFill>
                  <a:srgbClr val="7FDBCA"/>
                </a:solidFill>
                <a:latin typeface="SFMono-Regular"/>
              </a:rPr>
              <a:t>%</a:t>
            </a:r>
            <a:r>
              <a:rPr lang="en-US" sz="1600" dirty="0">
                <a:solidFill>
                  <a:srgbClr val="D6DEEB"/>
                </a:solidFill>
                <a:latin typeface="SFMono-Regular"/>
              </a:rPr>
              <a:t> </a:t>
            </a:r>
            <a:r>
              <a:rPr lang="en-US" sz="1600" dirty="0">
                <a:solidFill>
                  <a:srgbClr val="7FDBCA"/>
                </a:solidFill>
                <a:latin typeface="SFMono-Regular"/>
              </a:rPr>
              <a:t>set</a:t>
            </a:r>
            <a:r>
              <a:rPr lang="en-US" sz="1600" dirty="0">
                <a:solidFill>
                  <a:srgbClr val="D6DEEB"/>
                </a:solidFill>
                <a:latin typeface="SFMono-Regular"/>
              </a:rPr>
              <a:t> </a:t>
            </a:r>
            <a:r>
              <a:rPr lang="en-US" sz="1600" dirty="0" err="1">
                <a:solidFill>
                  <a:srgbClr val="D6DEEB"/>
                </a:solidFill>
                <a:latin typeface="SFMono-Regular"/>
              </a:rPr>
              <a:t>payment_methods</a:t>
            </a:r>
            <a:r>
              <a:rPr lang="en-US" sz="1600" dirty="0">
                <a:solidFill>
                  <a:srgbClr val="D6DEEB"/>
                </a:solidFill>
                <a:latin typeface="SFMono-Regular"/>
              </a:rPr>
              <a:t> </a:t>
            </a:r>
            <a:r>
              <a:rPr lang="en-US" sz="1600" dirty="0">
                <a:solidFill>
                  <a:srgbClr val="7FDBCA"/>
                </a:solidFill>
                <a:latin typeface="SFMono-Regular"/>
              </a:rPr>
              <a:t>=</a:t>
            </a:r>
            <a:r>
              <a:rPr lang="en-US" sz="1600" dirty="0">
                <a:solidFill>
                  <a:srgbClr val="D6DEEB"/>
                </a:solidFill>
                <a:latin typeface="SFMono-Regular"/>
              </a:rPr>
              <a:t> </a:t>
            </a:r>
            <a:r>
              <a:rPr lang="en-US" sz="1600" dirty="0">
                <a:solidFill>
                  <a:srgbClr val="C792EA"/>
                </a:solidFill>
                <a:latin typeface="SFMono-Regular"/>
              </a:rPr>
              <a:t>[</a:t>
            </a:r>
            <a:r>
              <a:rPr lang="en-US" sz="1600" dirty="0">
                <a:solidFill>
                  <a:srgbClr val="ADDB67"/>
                </a:solidFill>
                <a:latin typeface="SFMono-Regular"/>
              </a:rPr>
              <a:t>"</a:t>
            </a:r>
            <a:r>
              <a:rPr lang="en-US" sz="1600" dirty="0" err="1">
                <a:solidFill>
                  <a:srgbClr val="ADDB67"/>
                </a:solidFill>
                <a:latin typeface="SFMono-Regular"/>
              </a:rPr>
              <a:t>bank_transfer</a:t>
            </a:r>
            <a:r>
              <a:rPr lang="en-US" sz="1600" dirty="0">
                <a:solidFill>
                  <a:srgbClr val="ADDB67"/>
                </a:solidFill>
                <a:latin typeface="SFMono-Regular"/>
              </a:rPr>
              <a:t>"</a:t>
            </a:r>
            <a:r>
              <a:rPr lang="en-US" sz="1600" dirty="0">
                <a:solidFill>
                  <a:srgbClr val="C792EA"/>
                </a:solidFill>
                <a:latin typeface="SFMono-Regular"/>
              </a:rPr>
              <a:t>,</a:t>
            </a:r>
            <a:r>
              <a:rPr lang="en-US" sz="1600" dirty="0">
                <a:solidFill>
                  <a:srgbClr val="D6DEEB"/>
                </a:solidFill>
                <a:latin typeface="SFMono-Regular"/>
              </a:rPr>
              <a:t> </a:t>
            </a:r>
            <a:r>
              <a:rPr lang="en-US" sz="1600" dirty="0">
                <a:solidFill>
                  <a:srgbClr val="ADDB67"/>
                </a:solidFill>
                <a:latin typeface="SFMono-Regular"/>
              </a:rPr>
              <a:t>"</a:t>
            </a:r>
            <a:r>
              <a:rPr lang="en-US" sz="1600" dirty="0" err="1">
                <a:solidFill>
                  <a:srgbClr val="ADDB67"/>
                </a:solidFill>
                <a:latin typeface="SFMono-Regular"/>
              </a:rPr>
              <a:t>credit_card</a:t>
            </a:r>
            <a:r>
              <a:rPr lang="en-US" sz="1600" dirty="0">
                <a:solidFill>
                  <a:srgbClr val="ADDB67"/>
                </a:solidFill>
                <a:latin typeface="SFMono-Regular"/>
              </a:rPr>
              <a:t>"</a:t>
            </a:r>
            <a:r>
              <a:rPr lang="en-US" sz="1600" dirty="0">
                <a:solidFill>
                  <a:srgbClr val="C792EA"/>
                </a:solidFill>
                <a:latin typeface="SFMono-Regular"/>
              </a:rPr>
              <a:t>,</a:t>
            </a:r>
            <a:r>
              <a:rPr lang="en-US" sz="1600" dirty="0">
                <a:solidFill>
                  <a:srgbClr val="D6DEEB"/>
                </a:solidFill>
                <a:latin typeface="SFMono-Regular"/>
              </a:rPr>
              <a:t> </a:t>
            </a:r>
            <a:r>
              <a:rPr lang="en-US" sz="1600" dirty="0">
                <a:solidFill>
                  <a:srgbClr val="ADDB67"/>
                </a:solidFill>
                <a:latin typeface="SFMono-Regular"/>
              </a:rPr>
              <a:t>"</a:t>
            </a:r>
            <a:r>
              <a:rPr lang="en-US" sz="1600" dirty="0" err="1">
                <a:solidFill>
                  <a:srgbClr val="ADDB67"/>
                </a:solidFill>
                <a:latin typeface="SFMono-Regular"/>
              </a:rPr>
              <a:t>gift_card</a:t>
            </a:r>
            <a:r>
              <a:rPr lang="en-US" sz="1600" dirty="0">
                <a:solidFill>
                  <a:srgbClr val="ADDB67"/>
                </a:solidFill>
                <a:latin typeface="SFMono-Regular"/>
              </a:rPr>
              <a:t>"</a:t>
            </a:r>
            <a:r>
              <a:rPr lang="en-US" sz="1600" dirty="0">
                <a:solidFill>
                  <a:srgbClr val="C792EA"/>
                </a:solidFill>
                <a:latin typeface="SFMono-Regular"/>
              </a:rPr>
              <a:t>]</a:t>
            </a:r>
            <a:r>
              <a:rPr lang="en-US" sz="1600" dirty="0">
                <a:solidFill>
                  <a:srgbClr val="D6DEEB"/>
                </a:solidFill>
                <a:latin typeface="SFMono-Regular"/>
              </a:rPr>
              <a:t> </a:t>
            </a:r>
            <a:r>
              <a:rPr lang="en-US" sz="1600" dirty="0">
                <a:solidFill>
                  <a:srgbClr val="7FDBCA"/>
                </a:solidFill>
                <a:latin typeface="SFMono-Regular"/>
              </a:rPr>
              <a:t>%</a:t>
            </a:r>
            <a:r>
              <a:rPr lang="en-US" sz="1600" dirty="0">
                <a:solidFill>
                  <a:srgbClr val="D6DEEB"/>
                </a:solidFill>
                <a:latin typeface="SFMono-Regular"/>
              </a:rPr>
              <a:t>}</a:t>
            </a:r>
          </a:p>
          <a:p>
            <a:endParaRPr lang="en-US" sz="1600" dirty="0">
              <a:solidFill>
                <a:srgbClr val="D6DEEB"/>
              </a:solidFill>
              <a:latin typeface="SFMono-Regular"/>
            </a:endParaRPr>
          </a:p>
          <a:p>
            <a:r>
              <a:rPr lang="en-US" sz="1600" dirty="0">
                <a:solidFill>
                  <a:srgbClr val="7FDBCA"/>
                </a:solidFill>
                <a:latin typeface="SFMono-Regular"/>
              </a:rPr>
              <a:t>SELECT</a:t>
            </a:r>
            <a:r>
              <a:rPr lang="en-US" sz="1600" dirty="0">
                <a:solidFill>
                  <a:srgbClr val="D6DEEB"/>
                </a:solidFill>
                <a:latin typeface="SFMono-Regular"/>
              </a:rPr>
              <a:t> </a:t>
            </a:r>
            <a:r>
              <a:rPr lang="en-US" sz="1600" dirty="0" err="1">
                <a:solidFill>
                  <a:srgbClr val="D6DEEB"/>
                </a:solidFill>
                <a:latin typeface="SFMono-Regular"/>
              </a:rPr>
              <a:t>order_id</a:t>
            </a:r>
            <a:r>
              <a:rPr lang="en-US" sz="1600" dirty="0">
                <a:solidFill>
                  <a:srgbClr val="C792EA"/>
                </a:solidFill>
                <a:latin typeface="SFMono-Regular"/>
              </a:rPr>
              <a:t>,</a:t>
            </a:r>
            <a:endParaRPr lang="en-US" sz="1600" dirty="0">
              <a:solidFill>
                <a:srgbClr val="D6DEEB"/>
              </a:solidFill>
              <a:latin typeface="SFMono-Regular"/>
            </a:endParaRPr>
          </a:p>
          <a:p>
            <a:r>
              <a:rPr lang="en-US" sz="1600" dirty="0">
                <a:solidFill>
                  <a:srgbClr val="D6DEEB"/>
                </a:solidFill>
                <a:latin typeface="SFMono-Regular"/>
              </a:rPr>
              <a:t>{</a:t>
            </a:r>
            <a:r>
              <a:rPr lang="en-US" sz="1600" dirty="0">
                <a:solidFill>
                  <a:srgbClr val="7FDBCA"/>
                </a:solidFill>
                <a:latin typeface="SFMono-Regular"/>
              </a:rPr>
              <a:t>%</a:t>
            </a:r>
            <a:r>
              <a:rPr lang="en-US" sz="1600" dirty="0">
                <a:solidFill>
                  <a:srgbClr val="D6DEEB"/>
                </a:solidFill>
                <a:latin typeface="SFMono-Regular"/>
              </a:rPr>
              <a:t> </a:t>
            </a:r>
            <a:r>
              <a:rPr lang="en-US" sz="1600" dirty="0">
                <a:solidFill>
                  <a:srgbClr val="7FDBCA"/>
                </a:solidFill>
                <a:latin typeface="SFMono-Regular"/>
              </a:rPr>
              <a:t>FOR</a:t>
            </a:r>
            <a:r>
              <a:rPr lang="en-US" sz="1600" dirty="0">
                <a:solidFill>
                  <a:srgbClr val="D6DEEB"/>
                </a:solidFill>
                <a:latin typeface="SFMono-Regular"/>
              </a:rPr>
              <a:t> </a:t>
            </a:r>
            <a:r>
              <a:rPr lang="en-US" sz="1600" dirty="0" err="1">
                <a:solidFill>
                  <a:srgbClr val="D6DEEB"/>
                </a:solidFill>
                <a:latin typeface="SFMono-Regular"/>
              </a:rPr>
              <a:t>payment_method</a:t>
            </a:r>
            <a:r>
              <a:rPr lang="en-US" sz="1600" dirty="0">
                <a:solidFill>
                  <a:srgbClr val="D6DEEB"/>
                </a:solidFill>
                <a:latin typeface="SFMono-Regular"/>
              </a:rPr>
              <a:t> </a:t>
            </a:r>
            <a:r>
              <a:rPr lang="en-US" sz="1600" dirty="0">
                <a:solidFill>
                  <a:srgbClr val="7FDBCA"/>
                </a:solidFill>
                <a:latin typeface="SFMono-Regular"/>
              </a:rPr>
              <a:t>IN</a:t>
            </a:r>
            <a:r>
              <a:rPr lang="en-US" sz="1600" dirty="0">
                <a:solidFill>
                  <a:srgbClr val="D6DEEB"/>
                </a:solidFill>
                <a:latin typeface="SFMono-Regular"/>
              </a:rPr>
              <a:t> </a:t>
            </a:r>
            <a:r>
              <a:rPr lang="en-US" sz="1600" dirty="0" err="1">
                <a:solidFill>
                  <a:srgbClr val="D6DEEB"/>
                </a:solidFill>
                <a:latin typeface="SFMono-Regular"/>
              </a:rPr>
              <a:t>payment_methods</a:t>
            </a:r>
            <a:r>
              <a:rPr lang="en-US" sz="1600" dirty="0">
                <a:solidFill>
                  <a:srgbClr val="D6DEEB"/>
                </a:solidFill>
                <a:latin typeface="SFMono-Regular"/>
              </a:rPr>
              <a:t> </a:t>
            </a:r>
            <a:r>
              <a:rPr lang="en-US" sz="1600" dirty="0">
                <a:solidFill>
                  <a:srgbClr val="7FDBCA"/>
                </a:solidFill>
                <a:latin typeface="SFMono-Regular"/>
              </a:rPr>
              <a:t>%</a:t>
            </a:r>
            <a:r>
              <a:rPr lang="en-US" sz="1600" dirty="0">
                <a:solidFill>
                  <a:srgbClr val="D6DEEB"/>
                </a:solidFill>
                <a:latin typeface="SFMono-Regular"/>
              </a:rPr>
              <a:t>}</a:t>
            </a:r>
          </a:p>
          <a:p>
            <a:r>
              <a:rPr lang="en-US" sz="1600" dirty="0">
                <a:solidFill>
                  <a:srgbClr val="82AAFF"/>
                </a:solidFill>
                <a:latin typeface="SFMono-Regular"/>
              </a:rPr>
              <a:t>SUM</a:t>
            </a:r>
            <a:r>
              <a:rPr lang="en-US" sz="1600" dirty="0">
                <a:solidFill>
                  <a:srgbClr val="C792EA"/>
                </a:solidFill>
                <a:latin typeface="SFMono-Regular"/>
              </a:rPr>
              <a:t>(</a:t>
            </a:r>
            <a:r>
              <a:rPr lang="en-US" sz="1600" dirty="0">
                <a:solidFill>
                  <a:srgbClr val="7FDBCA"/>
                </a:solidFill>
                <a:latin typeface="SFMono-Regular"/>
              </a:rPr>
              <a:t>CASE WHEN </a:t>
            </a:r>
            <a:r>
              <a:rPr lang="en-US" sz="1600" dirty="0" err="1">
                <a:solidFill>
                  <a:srgbClr val="D6DEEB"/>
                </a:solidFill>
                <a:latin typeface="SFMono-Regular"/>
              </a:rPr>
              <a:t>payment_method</a:t>
            </a:r>
            <a:r>
              <a:rPr lang="en-US" sz="1600" dirty="0">
                <a:solidFill>
                  <a:srgbClr val="D6DEEB"/>
                </a:solidFill>
                <a:latin typeface="SFMono-Regular"/>
              </a:rPr>
              <a:t> </a:t>
            </a:r>
            <a:r>
              <a:rPr lang="en-US" sz="1600" dirty="0">
                <a:solidFill>
                  <a:srgbClr val="7FDBCA"/>
                </a:solidFill>
                <a:latin typeface="SFMono-Regular"/>
              </a:rPr>
              <a:t>=</a:t>
            </a:r>
            <a:r>
              <a:rPr lang="en-US" sz="1600" dirty="0">
                <a:solidFill>
                  <a:srgbClr val="D6DEEB"/>
                </a:solidFill>
                <a:latin typeface="SFMono-Regular"/>
              </a:rPr>
              <a:t> </a:t>
            </a:r>
            <a:r>
              <a:rPr lang="en-US" sz="1600" dirty="0">
                <a:solidFill>
                  <a:srgbClr val="ADDB67"/>
                </a:solidFill>
                <a:latin typeface="SFMono-Regular"/>
              </a:rPr>
              <a:t>'{{</a:t>
            </a:r>
            <a:r>
              <a:rPr lang="en-US" sz="1600" dirty="0" err="1">
                <a:solidFill>
                  <a:srgbClr val="ADDB67"/>
                </a:solidFill>
                <a:latin typeface="SFMono-Regular"/>
              </a:rPr>
              <a:t>payment_method</a:t>
            </a:r>
            <a:r>
              <a:rPr lang="en-US" sz="1600" dirty="0">
                <a:solidFill>
                  <a:srgbClr val="ADDB67"/>
                </a:solidFill>
                <a:latin typeface="SFMono-Regular"/>
              </a:rPr>
              <a:t>}}’</a:t>
            </a:r>
            <a:r>
              <a:rPr lang="en-US" sz="1600" dirty="0">
                <a:solidFill>
                  <a:srgbClr val="D6DEEB"/>
                </a:solidFill>
                <a:latin typeface="SFMono-Regular"/>
              </a:rPr>
              <a:t> </a:t>
            </a:r>
            <a:r>
              <a:rPr lang="en-US" sz="1600" dirty="0">
                <a:solidFill>
                  <a:srgbClr val="7FDBCA"/>
                </a:solidFill>
                <a:latin typeface="SFMono-Regular"/>
              </a:rPr>
              <a:t>THEN</a:t>
            </a:r>
            <a:r>
              <a:rPr lang="en-US" sz="1600" dirty="0">
                <a:solidFill>
                  <a:srgbClr val="D6DEEB"/>
                </a:solidFill>
                <a:latin typeface="SFMono-Regular"/>
              </a:rPr>
              <a:t> amount </a:t>
            </a:r>
            <a:r>
              <a:rPr lang="en-US" sz="1600" dirty="0">
                <a:solidFill>
                  <a:srgbClr val="7FDBCA"/>
                </a:solidFill>
                <a:latin typeface="SFMono-Regular"/>
              </a:rPr>
              <a:t>END</a:t>
            </a:r>
            <a:r>
              <a:rPr lang="en-US" sz="1600" dirty="0">
                <a:solidFill>
                  <a:srgbClr val="C792EA"/>
                </a:solidFill>
                <a:latin typeface="SFMono-Regular"/>
              </a:rPr>
              <a:t>)</a:t>
            </a:r>
            <a:r>
              <a:rPr lang="en-US" sz="1600" dirty="0">
                <a:solidFill>
                  <a:srgbClr val="D6DEEB"/>
                </a:solidFill>
                <a:latin typeface="SFMono-Regular"/>
              </a:rPr>
              <a:t> </a:t>
            </a:r>
            <a:r>
              <a:rPr lang="en-US" sz="1600" dirty="0">
                <a:solidFill>
                  <a:srgbClr val="7FDBCA"/>
                </a:solidFill>
                <a:latin typeface="SFMono-Regular"/>
              </a:rPr>
              <a:t>AS</a:t>
            </a:r>
            <a:r>
              <a:rPr lang="en-US" sz="1600" dirty="0">
                <a:solidFill>
                  <a:srgbClr val="D6DEEB"/>
                </a:solidFill>
                <a:latin typeface="SFMono-Regular"/>
              </a:rPr>
              <a:t> {{</a:t>
            </a:r>
            <a:r>
              <a:rPr lang="en-US" sz="1600" dirty="0" err="1">
                <a:solidFill>
                  <a:srgbClr val="D6DEEB"/>
                </a:solidFill>
                <a:latin typeface="SFMono-Regular"/>
              </a:rPr>
              <a:t>payment_method</a:t>
            </a:r>
            <a:r>
              <a:rPr lang="en-US" sz="1600" dirty="0">
                <a:solidFill>
                  <a:srgbClr val="D6DEEB"/>
                </a:solidFill>
                <a:latin typeface="SFMono-Regular"/>
              </a:rPr>
              <a:t>}}_amount</a:t>
            </a:r>
            <a:r>
              <a:rPr lang="en-US" sz="1600" dirty="0">
                <a:solidFill>
                  <a:srgbClr val="C792EA"/>
                </a:solidFill>
                <a:latin typeface="SFMono-Regular"/>
              </a:rPr>
              <a:t>,</a:t>
            </a:r>
            <a:endParaRPr lang="en-US" sz="1600" dirty="0">
              <a:solidFill>
                <a:srgbClr val="D6DEEB"/>
              </a:solidFill>
              <a:latin typeface="SFMono-Regular"/>
            </a:endParaRPr>
          </a:p>
          <a:p>
            <a:r>
              <a:rPr lang="en-US" sz="1600" dirty="0">
                <a:solidFill>
                  <a:srgbClr val="D6DEEB"/>
                </a:solidFill>
                <a:latin typeface="SFMono-Regular"/>
              </a:rPr>
              <a:t>{</a:t>
            </a:r>
            <a:r>
              <a:rPr lang="en-US" sz="1600" dirty="0">
                <a:solidFill>
                  <a:srgbClr val="7FDBCA"/>
                </a:solidFill>
                <a:latin typeface="SFMono-Regular"/>
              </a:rPr>
              <a:t>%</a:t>
            </a:r>
            <a:r>
              <a:rPr lang="en-US" sz="1600" dirty="0">
                <a:solidFill>
                  <a:srgbClr val="D6DEEB"/>
                </a:solidFill>
                <a:latin typeface="SFMono-Regular"/>
              </a:rPr>
              <a:t> </a:t>
            </a:r>
            <a:r>
              <a:rPr lang="en-US" sz="1600" dirty="0" err="1">
                <a:solidFill>
                  <a:srgbClr val="D6DEEB"/>
                </a:solidFill>
                <a:latin typeface="SFMono-Regular"/>
              </a:rPr>
              <a:t>endfor</a:t>
            </a:r>
            <a:r>
              <a:rPr lang="en-US" sz="1600" dirty="0">
                <a:solidFill>
                  <a:srgbClr val="D6DEEB"/>
                </a:solidFill>
                <a:latin typeface="SFMono-Regular"/>
              </a:rPr>
              <a:t> </a:t>
            </a:r>
            <a:r>
              <a:rPr lang="en-US" sz="1600" dirty="0">
                <a:solidFill>
                  <a:srgbClr val="7FDBCA"/>
                </a:solidFill>
                <a:latin typeface="SFMono-Regular"/>
              </a:rPr>
              <a:t>%</a:t>
            </a:r>
            <a:r>
              <a:rPr lang="en-US" sz="1600" dirty="0">
                <a:solidFill>
                  <a:srgbClr val="D6DEEB"/>
                </a:solidFill>
                <a:latin typeface="SFMono-Regular"/>
              </a:rPr>
              <a:t>}</a:t>
            </a:r>
          </a:p>
          <a:p>
            <a:r>
              <a:rPr lang="en-US" sz="1600" dirty="0">
                <a:solidFill>
                  <a:srgbClr val="82AAFF"/>
                </a:solidFill>
                <a:latin typeface="SFMono-Regular"/>
              </a:rPr>
              <a:t>SUM</a:t>
            </a:r>
            <a:r>
              <a:rPr lang="en-US" sz="1600" dirty="0">
                <a:solidFill>
                  <a:srgbClr val="C792EA"/>
                </a:solidFill>
                <a:latin typeface="SFMono-Regular"/>
              </a:rPr>
              <a:t>(</a:t>
            </a:r>
            <a:r>
              <a:rPr lang="en-US" sz="1600" dirty="0">
                <a:solidFill>
                  <a:srgbClr val="D6DEEB"/>
                </a:solidFill>
                <a:latin typeface="SFMono-Regular"/>
              </a:rPr>
              <a:t>amount</a:t>
            </a:r>
            <a:r>
              <a:rPr lang="en-US" sz="1600" dirty="0">
                <a:solidFill>
                  <a:srgbClr val="C792EA"/>
                </a:solidFill>
                <a:latin typeface="SFMono-Regular"/>
              </a:rPr>
              <a:t>)</a:t>
            </a:r>
            <a:r>
              <a:rPr lang="en-US" sz="1600" dirty="0">
                <a:solidFill>
                  <a:srgbClr val="D6DEEB"/>
                </a:solidFill>
                <a:latin typeface="SFMono-Regular"/>
              </a:rPr>
              <a:t> </a:t>
            </a:r>
            <a:r>
              <a:rPr lang="en-US" sz="1600" dirty="0">
                <a:solidFill>
                  <a:srgbClr val="7FDBCA"/>
                </a:solidFill>
                <a:latin typeface="SFMono-Regular"/>
              </a:rPr>
              <a:t>as</a:t>
            </a:r>
            <a:r>
              <a:rPr lang="en-US" sz="1600" dirty="0">
                <a:solidFill>
                  <a:srgbClr val="D6DEEB"/>
                </a:solidFill>
                <a:latin typeface="SFMono-Regular"/>
              </a:rPr>
              <a:t> </a:t>
            </a:r>
            <a:r>
              <a:rPr lang="en-US" sz="1600" dirty="0" err="1">
                <a:solidFill>
                  <a:srgbClr val="D6DEEB"/>
                </a:solidFill>
                <a:latin typeface="SFMono-Regular"/>
              </a:rPr>
              <a:t>total_amount</a:t>
            </a:r>
            <a:endParaRPr lang="en-US" sz="1600" dirty="0">
              <a:solidFill>
                <a:srgbClr val="D6DEEB"/>
              </a:solidFill>
              <a:latin typeface="SFMono-Regular"/>
            </a:endParaRPr>
          </a:p>
          <a:p>
            <a:r>
              <a:rPr lang="en-US" sz="1600" dirty="0">
                <a:solidFill>
                  <a:srgbClr val="7FDBCA"/>
                </a:solidFill>
                <a:latin typeface="SFMono-Regular"/>
              </a:rPr>
              <a:t>FROM</a:t>
            </a:r>
            <a:r>
              <a:rPr lang="en-US" sz="1600" dirty="0">
                <a:solidFill>
                  <a:srgbClr val="D6DEEB"/>
                </a:solidFill>
                <a:latin typeface="SFMono-Regular"/>
              </a:rPr>
              <a:t> {{ ref</a:t>
            </a:r>
            <a:r>
              <a:rPr lang="en-US" sz="1600" dirty="0">
                <a:solidFill>
                  <a:srgbClr val="C792EA"/>
                </a:solidFill>
                <a:latin typeface="SFMono-Regular"/>
              </a:rPr>
              <a:t>(</a:t>
            </a:r>
            <a:r>
              <a:rPr lang="en-US" sz="1600" dirty="0">
                <a:solidFill>
                  <a:srgbClr val="ADDB67"/>
                </a:solidFill>
                <a:latin typeface="SFMono-Regular"/>
              </a:rPr>
              <a:t>'</a:t>
            </a:r>
            <a:r>
              <a:rPr lang="en-US" sz="1600" dirty="0" err="1">
                <a:solidFill>
                  <a:srgbClr val="ADDB67"/>
                </a:solidFill>
                <a:latin typeface="SFMono-Regular"/>
              </a:rPr>
              <a:t>raw_payments</a:t>
            </a:r>
            <a:r>
              <a:rPr lang="en-US" sz="1600" dirty="0">
                <a:solidFill>
                  <a:srgbClr val="ADDB67"/>
                </a:solidFill>
                <a:latin typeface="SFMono-Regular"/>
              </a:rPr>
              <a:t>'</a:t>
            </a:r>
            <a:r>
              <a:rPr lang="en-US" sz="1600" dirty="0">
                <a:solidFill>
                  <a:srgbClr val="C792EA"/>
                </a:solidFill>
                <a:latin typeface="SFMono-Regular"/>
              </a:rPr>
              <a:t>)</a:t>
            </a:r>
            <a:r>
              <a:rPr lang="en-US" sz="1600" dirty="0">
                <a:solidFill>
                  <a:srgbClr val="D6DEEB"/>
                </a:solidFill>
                <a:latin typeface="SFMono-Regular"/>
              </a:rPr>
              <a:t> }}</a:t>
            </a:r>
          </a:p>
          <a:p>
            <a:r>
              <a:rPr lang="en-US" sz="1600" dirty="0">
                <a:solidFill>
                  <a:srgbClr val="7FDBCA"/>
                </a:solidFill>
                <a:latin typeface="SFMono-Regular"/>
              </a:rPr>
              <a:t>GROUP BY </a:t>
            </a:r>
            <a:r>
              <a:rPr lang="en-US" sz="1600" dirty="0">
                <a:solidFill>
                  <a:srgbClr val="F78C6C"/>
                </a:solidFill>
                <a:latin typeface="SFMono-Regular"/>
              </a:rPr>
              <a:t>1</a:t>
            </a:r>
            <a:endParaRPr lang="en-US" sz="1600" b="0" i="0" dirty="0">
              <a:solidFill>
                <a:srgbClr val="D6DEEB"/>
              </a:solidFill>
              <a:effectLst/>
              <a:latin typeface="SFMono-Regular"/>
            </a:endParaRPr>
          </a:p>
        </p:txBody>
      </p:sp>
      <p:pic>
        <p:nvPicPr>
          <p:cNvPr id="6" name="Picture 5">
            <a:extLst>
              <a:ext uri="{FF2B5EF4-FFF2-40B4-BE49-F238E27FC236}">
                <a16:creationId xmlns:a16="http://schemas.microsoft.com/office/drawing/2014/main" id="{F2E32BB1-2284-1B4A-977F-F9BE3CEA49C1}"/>
              </a:ext>
            </a:extLst>
          </p:cNvPr>
          <p:cNvPicPr>
            <a:picLocks noChangeAspect="1"/>
          </p:cNvPicPr>
          <p:nvPr/>
        </p:nvPicPr>
        <p:blipFill>
          <a:blip r:embed="rId3"/>
          <a:stretch>
            <a:fillRect/>
          </a:stretch>
        </p:blipFill>
        <p:spPr>
          <a:xfrm>
            <a:off x="1100778" y="-213736"/>
            <a:ext cx="1778346" cy="1778346"/>
          </a:xfrm>
          <a:prstGeom prst="rect">
            <a:avLst/>
          </a:prstGeom>
        </p:spPr>
      </p:pic>
    </p:spTree>
    <p:extLst>
      <p:ext uri="{BB962C8B-B14F-4D97-AF65-F5344CB8AC3E}">
        <p14:creationId xmlns:p14="http://schemas.microsoft.com/office/powerpoint/2010/main" val="2688708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84D2C-3EA1-2E4F-A08E-1C426658B58F}"/>
              </a:ext>
            </a:extLst>
          </p:cNvPr>
          <p:cNvSpPr>
            <a:spLocks noGrp="1"/>
          </p:cNvSpPr>
          <p:nvPr>
            <p:ph type="title"/>
          </p:nvPr>
        </p:nvSpPr>
        <p:spPr/>
        <p:txBody>
          <a:bodyPr/>
          <a:lstStyle/>
          <a:p>
            <a:r>
              <a:rPr lang="en-US" dirty="0"/>
              <a:t>YAML &amp; Jinja Style Guides </a:t>
            </a:r>
          </a:p>
        </p:txBody>
      </p:sp>
      <p:sp>
        <p:nvSpPr>
          <p:cNvPr id="3" name="Text Placeholder 2">
            <a:extLst>
              <a:ext uri="{FF2B5EF4-FFF2-40B4-BE49-F238E27FC236}">
                <a16:creationId xmlns:a16="http://schemas.microsoft.com/office/drawing/2014/main" id="{325455D0-C342-8547-B74E-10F5E885D643}"/>
              </a:ext>
            </a:extLst>
          </p:cNvPr>
          <p:cNvSpPr>
            <a:spLocks noGrp="1"/>
          </p:cNvSpPr>
          <p:nvPr>
            <p:ph type="body" idx="1"/>
          </p:nvPr>
        </p:nvSpPr>
        <p:spPr>
          <a:xfrm>
            <a:off x="840000" y="1503471"/>
            <a:ext cx="10512000" cy="2267426"/>
          </a:xfrm>
        </p:spPr>
        <p:txBody>
          <a:bodyPr/>
          <a:lstStyle/>
          <a:p>
            <a:pPr marL="76200" indent="0">
              <a:buNone/>
            </a:pPr>
            <a:r>
              <a:rPr lang="en-US" b="1" dirty="0"/>
              <a:t>YAML</a:t>
            </a:r>
          </a:p>
          <a:p>
            <a:r>
              <a:rPr lang="en-US" dirty="0"/>
              <a:t>Indents should be two spaces</a:t>
            </a:r>
          </a:p>
          <a:p>
            <a:r>
              <a:rPr lang="en-US" dirty="0"/>
              <a:t>List items should be indented</a:t>
            </a:r>
          </a:p>
          <a:p>
            <a:r>
              <a:rPr lang="en-US" dirty="0"/>
              <a:t>Use a new line to separate list items that are dictionaries where appropriate</a:t>
            </a:r>
          </a:p>
          <a:p>
            <a:r>
              <a:rPr lang="en-US" dirty="0"/>
              <a:t>Lines of YAML should be no longer than 80 characters.</a:t>
            </a:r>
          </a:p>
          <a:p>
            <a:endParaRPr lang="en-US" dirty="0"/>
          </a:p>
          <a:p>
            <a:pPr marL="76200" indent="0">
              <a:buNone/>
            </a:pPr>
            <a:r>
              <a:rPr lang="en-US" b="1" dirty="0"/>
              <a:t>Jinja</a:t>
            </a:r>
          </a:p>
          <a:p>
            <a:r>
              <a:rPr lang="en-US" dirty="0"/>
              <a:t>When using Jinja delimiters, use spaces on the inside of your delimiter, like {{ this }} instead of {{this}}</a:t>
            </a:r>
          </a:p>
          <a:p>
            <a:r>
              <a:rPr lang="en-US" dirty="0"/>
              <a:t>Use newlines to visually indicate logical blocks of Jinja</a:t>
            </a:r>
          </a:p>
          <a:p>
            <a:endParaRPr lang="en-US" dirty="0"/>
          </a:p>
        </p:txBody>
      </p:sp>
      <p:sp>
        <p:nvSpPr>
          <p:cNvPr id="4" name="Slide Number Placeholder 3">
            <a:extLst>
              <a:ext uri="{FF2B5EF4-FFF2-40B4-BE49-F238E27FC236}">
                <a16:creationId xmlns:a16="http://schemas.microsoft.com/office/drawing/2014/main" id="{640864CF-80AD-7241-9ACB-9327950D5BB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pic>
        <p:nvPicPr>
          <p:cNvPr id="5" name="Picture 4">
            <a:extLst>
              <a:ext uri="{FF2B5EF4-FFF2-40B4-BE49-F238E27FC236}">
                <a16:creationId xmlns:a16="http://schemas.microsoft.com/office/drawing/2014/main" id="{9087D8FC-C9AE-6442-9682-02CC261678D6}"/>
              </a:ext>
            </a:extLst>
          </p:cNvPr>
          <p:cNvPicPr>
            <a:picLocks noChangeAspect="1"/>
          </p:cNvPicPr>
          <p:nvPr/>
        </p:nvPicPr>
        <p:blipFill>
          <a:blip r:embed="rId2"/>
          <a:stretch>
            <a:fillRect/>
          </a:stretch>
        </p:blipFill>
        <p:spPr>
          <a:xfrm rot="980877">
            <a:off x="5071359" y="389910"/>
            <a:ext cx="2994275" cy="1684280"/>
          </a:xfrm>
          <a:prstGeom prst="rect">
            <a:avLst/>
          </a:prstGeom>
        </p:spPr>
      </p:pic>
    </p:spTree>
    <p:extLst>
      <p:ext uri="{BB962C8B-B14F-4D97-AF65-F5344CB8AC3E}">
        <p14:creationId xmlns:p14="http://schemas.microsoft.com/office/powerpoint/2010/main" val="3509432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DEB9A-C091-DF4D-AE95-B501828367D7}"/>
              </a:ext>
            </a:extLst>
          </p:cNvPr>
          <p:cNvSpPr>
            <a:spLocks noGrp="1"/>
          </p:cNvSpPr>
          <p:nvPr>
            <p:ph type="title"/>
          </p:nvPr>
        </p:nvSpPr>
        <p:spPr/>
        <p:txBody>
          <a:bodyPr/>
          <a:lstStyle/>
          <a:p>
            <a:r>
              <a:rPr lang="en-US" dirty="0"/>
              <a:t>Tests </a:t>
            </a:r>
          </a:p>
        </p:txBody>
      </p:sp>
      <p:sp>
        <p:nvSpPr>
          <p:cNvPr id="3" name="Text Placeholder 2">
            <a:extLst>
              <a:ext uri="{FF2B5EF4-FFF2-40B4-BE49-F238E27FC236}">
                <a16:creationId xmlns:a16="http://schemas.microsoft.com/office/drawing/2014/main" id="{1D2EB2A0-1CBC-F643-BCDF-7E91999B69D6}"/>
              </a:ext>
            </a:extLst>
          </p:cNvPr>
          <p:cNvSpPr>
            <a:spLocks noGrp="1"/>
          </p:cNvSpPr>
          <p:nvPr>
            <p:ph type="body" idx="1"/>
          </p:nvPr>
        </p:nvSpPr>
        <p:spPr/>
        <p:txBody>
          <a:bodyPr/>
          <a:lstStyle/>
          <a:p>
            <a:r>
              <a:rPr lang="en-US" dirty="0"/>
              <a:t>Adding validations to your data in </a:t>
            </a:r>
            <a:r>
              <a:rPr lang="en-US" dirty="0" err="1"/>
              <a:t>dbt</a:t>
            </a:r>
            <a:r>
              <a:rPr lang="en-US" dirty="0"/>
              <a:t> during the Transformation step </a:t>
            </a:r>
          </a:p>
          <a:p>
            <a:r>
              <a:rPr lang="en-US" dirty="0"/>
              <a:t>Two types of test </a:t>
            </a:r>
          </a:p>
          <a:p>
            <a:pPr lvl="1">
              <a:buFont typeface="Wingdings" pitchFamily="2" charset="2"/>
              <a:buChar char="Ø"/>
            </a:pPr>
            <a:r>
              <a:rPr lang="en-US" dirty="0"/>
              <a:t>Schema Tests</a:t>
            </a:r>
          </a:p>
          <a:p>
            <a:pPr lvl="2">
              <a:buFont typeface="Courier New" panose="02070309020205020404" pitchFamily="49" charset="0"/>
              <a:buChar char="o"/>
            </a:pPr>
            <a:r>
              <a:rPr lang="en-US" dirty="0"/>
              <a:t>Done in the config file and returns records if they do not pass otherwise 0 </a:t>
            </a:r>
          </a:p>
          <a:p>
            <a:pPr lvl="2">
              <a:buFont typeface="Courier New" panose="02070309020205020404" pitchFamily="49" charset="0"/>
              <a:buChar char="o"/>
            </a:pPr>
            <a:r>
              <a:rPr lang="en-US" dirty="0"/>
              <a:t>Schema tests are added as properties for an existing model (or source, seed, or snapshot)</a:t>
            </a:r>
          </a:p>
          <a:p>
            <a:pPr lvl="2">
              <a:buFont typeface="Courier New" panose="02070309020205020404" pitchFamily="49" charset="0"/>
              <a:buChar char="o"/>
            </a:pPr>
            <a:r>
              <a:rPr lang="en-US" dirty="0" err="1"/>
              <a:t>dbt</a:t>
            </a:r>
            <a:r>
              <a:rPr lang="en-US" dirty="0"/>
              <a:t> ships with the unique, </a:t>
            </a:r>
            <a:r>
              <a:rPr lang="en-US" dirty="0" err="1"/>
              <a:t>not_null</a:t>
            </a:r>
            <a:r>
              <a:rPr lang="en-US" dirty="0"/>
              <a:t>, </a:t>
            </a:r>
            <a:r>
              <a:rPr lang="en-US" dirty="0" err="1"/>
              <a:t>accepted_values</a:t>
            </a:r>
            <a:r>
              <a:rPr lang="en-US" dirty="0"/>
              <a:t> and relationships tests</a:t>
            </a:r>
          </a:p>
          <a:p>
            <a:pPr lvl="1">
              <a:buFont typeface="Wingdings" pitchFamily="2" charset="2"/>
              <a:buChar char="Ø"/>
            </a:pPr>
            <a:r>
              <a:rPr lang="en-US" dirty="0"/>
              <a:t>Data Tests</a:t>
            </a:r>
          </a:p>
          <a:p>
            <a:pPr lvl="2">
              <a:buFont typeface="Courier New" panose="02070309020205020404" pitchFamily="49" charset="0"/>
              <a:buChar char="o"/>
            </a:pPr>
            <a:r>
              <a:rPr lang="en-US" dirty="0"/>
              <a:t>a select statement that returns 0 records when the test is successful. Note: this differs from schema tests that return the number 0.</a:t>
            </a:r>
          </a:p>
          <a:p>
            <a:pPr lvl="2">
              <a:buFont typeface="Courier New" panose="02070309020205020404" pitchFamily="49" charset="0"/>
              <a:buChar char="o"/>
            </a:pPr>
            <a:r>
              <a:rPr lang="en-US" dirty="0"/>
              <a:t>Data tests are defined in .</a:t>
            </a:r>
            <a:r>
              <a:rPr lang="en-US" dirty="0" err="1"/>
              <a:t>sql</a:t>
            </a:r>
            <a:r>
              <a:rPr lang="en-US" dirty="0"/>
              <a:t> files, typically in your tests directory. Each .</a:t>
            </a:r>
            <a:r>
              <a:rPr lang="en-US" dirty="0" err="1"/>
              <a:t>sql</a:t>
            </a:r>
            <a:r>
              <a:rPr lang="en-US" dirty="0"/>
              <a:t> file contains one data test / one select statement:</a:t>
            </a:r>
          </a:p>
          <a:p>
            <a:pPr lvl="2">
              <a:buFont typeface="Courier New" panose="02070309020205020404" pitchFamily="49" charset="0"/>
              <a:buChar char="o"/>
            </a:pPr>
            <a:r>
              <a:rPr lang="en-US" dirty="0"/>
              <a:t>To </a:t>
            </a:r>
            <a:r>
              <a:rPr lang="en-US" i="1" dirty="0"/>
              <a:t>only</a:t>
            </a:r>
            <a:r>
              <a:rPr lang="en-US" dirty="0"/>
              <a:t> run data tests, run </a:t>
            </a:r>
            <a:r>
              <a:rPr lang="en-US" dirty="0" err="1"/>
              <a:t>dbt</a:t>
            </a:r>
            <a:r>
              <a:rPr lang="en-US" dirty="0"/>
              <a:t> test --data</a:t>
            </a:r>
          </a:p>
        </p:txBody>
      </p:sp>
      <p:sp>
        <p:nvSpPr>
          <p:cNvPr id="4" name="Slide Number Placeholder 3">
            <a:extLst>
              <a:ext uri="{FF2B5EF4-FFF2-40B4-BE49-F238E27FC236}">
                <a16:creationId xmlns:a16="http://schemas.microsoft.com/office/drawing/2014/main" id="{13E87479-A5C2-BC44-8288-8C16C55CE62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pic>
        <p:nvPicPr>
          <p:cNvPr id="5" name="Picture 4">
            <a:extLst>
              <a:ext uri="{FF2B5EF4-FFF2-40B4-BE49-F238E27FC236}">
                <a16:creationId xmlns:a16="http://schemas.microsoft.com/office/drawing/2014/main" id="{3852A520-2354-0F43-8AD9-3C960C5C1BF0}"/>
              </a:ext>
            </a:extLst>
          </p:cNvPr>
          <p:cNvPicPr>
            <a:picLocks noChangeAspect="1"/>
          </p:cNvPicPr>
          <p:nvPr/>
        </p:nvPicPr>
        <p:blipFill>
          <a:blip r:embed="rId3"/>
          <a:stretch>
            <a:fillRect/>
          </a:stretch>
        </p:blipFill>
        <p:spPr>
          <a:xfrm>
            <a:off x="2547731" y="324000"/>
            <a:ext cx="3810000" cy="1498600"/>
          </a:xfrm>
          <a:prstGeom prst="rect">
            <a:avLst/>
          </a:prstGeom>
        </p:spPr>
      </p:pic>
      <p:pic>
        <p:nvPicPr>
          <p:cNvPr id="6" name="Picture 5">
            <a:extLst>
              <a:ext uri="{FF2B5EF4-FFF2-40B4-BE49-F238E27FC236}">
                <a16:creationId xmlns:a16="http://schemas.microsoft.com/office/drawing/2014/main" id="{326AB682-FFB8-6C48-9C99-BDA854D65FF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20789700">
            <a:off x="7784378" y="5338516"/>
            <a:ext cx="2772921" cy="1706967"/>
          </a:xfrm>
          <a:prstGeom prst="rect">
            <a:avLst/>
          </a:prstGeom>
        </p:spPr>
      </p:pic>
    </p:spTree>
    <p:extLst>
      <p:ext uri="{BB962C8B-B14F-4D97-AF65-F5344CB8AC3E}">
        <p14:creationId xmlns:p14="http://schemas.microsoft.com/office/powerpoint/2010/main" val="4210787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DD54F-D55E-B045-978C-6C17C5FD9CBA}"/>
              </a:ext>
            </a:extLst>
          </p:cNvPr>
          <p:cNvSpPr>
            <a:spLocks noGrp="1"/>
          </p:cNvSpPr>
          <p:nvPr>
            <p:ph type="title"/>
          </p:nvPr>
        </p:nvSpPr>
        <p:spPr/>
        <p:txBody>
          <a:bodyPr/>
          <a:lstStyle/>
          <a:p>
            <a:r>
              <a:rPr lang="en-US" dirty="0"/>
              <a:t>Custom Tests</a:t>
            </a:r>
          </a:p>
        </p:txBody>
      </p:sp>
      <p:sp>
        <p:nvSpPr>
          <p:cNvPr id="3" name="Text Placeholder 2">
            <a:extLst>
              <a:ext uri="{FF2B5EF4-FFF2-40B4-BE49-F238E27FC236}">
                <a16:creationId xmlns:a16="http://schemas.microsoft.com/office/drawing/2014/main" id="{49CE055F-58D2-8D40-958A-7FF2605745C9}"/>
              </a:ext>
            </a:extLst>
          </p:cNvPr>
          <p:cNvSpPr>
            <a:spLocks noGrp="1"/>
          </p:cNvSpPr>
          <p:nvPr>
            <p:ph type="body" idx="1"/>
          </p:nvPr>
        </p:nvSpPr>
        <p:spPr>
          <a:xfrm>
            <a:off x="828000" y="1512000"/>
            <a:ext cx="5268000" cy="4680000"/>
          </a:xfrm>
        </p:spPr>
        <p:txBody>
          <a:bodyPr/>
          <a:lstStyle/>
          <a:p>
            <a:r>
              <a:rPr lang="en-US" dirty="0" err="1"/>
              <a:t>dbt</a:t>
            </a:r>
            <a:r>
              <a:rPr lang="en-US" dirty="0"/>
              <a:t> ships with Not Null, Unique, Relationships, and Accepted Values schema tests</a:t>
            </a:r>
          </a:p>
          <a:p>
            <a:r>
              <a:rPr lang="en-US" dirty="0"/>
              <a:t>To define your own schema tests, simply create a macro called test_&lt;</a:t>
            </a:r>
            <a:r>
              <a:rPr lang="en-US" dirty="0" err="1"/>
              <a:t>test_name</a:t>
            </a:r>
            <a:r>
              <a:rPr lang="en-US" dirty="0"/>
              <a:t>&gt;</a:t>
            </a:r>
          </a:p>
          <a:p>
            <a:r>
              <a:rPr lang="en-US" dirty="0"/>
              <a:t>Examples of custom tests </a:t>
            </a:r>
          </a:p>
          <a:p>
            <a:pPr lvl="1">
              <a:buFont typeface="Wingdings" pitchFamily="2" charset="2"/>
              <a:buChar char="Ø"/>
            </a:pPr>
            <a:r>
              <a:rPr lang="en-US" dirty="0"/>
              <a:t>Creating thresholds of % of data being bad </a:t>
            </a:r>
          </a:p>
          <a:p>
            <a:pPr lvl="1"/>
            <a:endParaRPr lang="en-US" dirty="0"/>
          </a:p>
        </p:txBody>
      </p:sp>
      <p:sp>
        <p:nvSpPr>
          <p:cNvPr id="4" name="Slide Number Placeholder 3">
            <a:extLst>
              <a:ext uri="{FF2B5EF4-FFF2-40B4-BE49-F238E27FC236}">
                <a16:creationId xmlns:a16="http://schemas.microsoft.com/office/drawing/2014/main" id="{D1EED04E-703D-7A47-9083-D94A442FF3D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pic>
        <p:nvPicPr>
          <p:cNvPr id="6" name="Picture 5" descr="A screenshot of a cell phone&#10;&#10;Description automatically generated">
            <a:extLst>
              <a:ext uri="{FF2B5EF4-FFF2-40B4-BE49-F238E27FC236}">
                <a16:creationId xmlns:a16="http://schemas.microsoft.com/office/drawing/2014/main" id="{B3AC3141-2932-5E44-9AD0-292E86B014A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95999" y="1512000"/>
            <a:ext cx="5751443" cy="5054595"/>
          </a:xfrm>
          <a:prstGeom prst="rect">
            <a:avLst/>
          </a:prstGeom>
        </p:spPr>
      </p:pic>
      <p:pic>
        <p:nvPicPr>
          <p:cNvPr id="9" name="Picture 8">
            <a:extLst>
              <a:ext uri="{FF2B5EF4-FFF2-40B4-BE49-F238E27FC236}">
                <a16:creationId xmlns:a16="http://schemas.microsoft.com/office/drawing/2014/main" id="{DEA31E49-243B-FA4B-8146-9F883A66CB2D}"/>
              </a:ext>
            </a:extLst>
          </p:cNvPr>
          <p:cNvPicPr>
            <a:picLocks noChangeAspect="1"/>
          </p:cNvPicPr>
          <p:nvPr/>
        </p:nvPicPr>
        <p:blipFill>
          <a:blip r:embed="rId3"/>
          <a:stretch>
            <a:fillRect/>
          </a:stretch>
        </p:blipFill>
        <p:spPr>
          <a:xfrm>
            <a:off x="-403763" y="4897011"/>
            <a:ext cx="2086980" cy="1669584"/>
          </a:xfrm>
          <a:prstGeom prst="rect">
            <a:avLst/>
          </a:prstGeom>
        </p:spPr>
      </p:pic>
    </p:spTree>
    <p:extLst>
      <p:ext uri="{BB962C8B-B14F-4D97-AF65-F5344CB8AC3E}">
        <p14:creationId xmlns:p14="http://schemas.microsoft.com/office/powerpoint/2010/main" val="1387732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56B1F2-1218-8648-B080-951C74645AA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4322" y="778025"/>
            <a:ext cx="7002162" cy="3450778"/>
          </a:xfrm>
          <a:prstGeom prst="rect">
            <a:avLst/>
          </a:prstGeom>
        </p:spPr>
      </p:pic>
      <p:sp>
        <p:nvSpPr>
          <p:cNvPr id="2" name="Title 1">
            <a:extLst>
              <a:ext uri="{FF2B5EF4-FFF2-40B4-BE49-F238E27FC236}">
                <a16:creationId xmlns:a16="http://schemas.microsoft.com/office/drawing/2014/main" id="{39EBE385-33F2-FB44-BE3C-F34FE4653EBB}"/>
              </a:ext>
            </a:extLst>
          </p:cNvPr>
          <p:cNvSpPr>
            <a:spLocks noGrp="1"/>
          </p:cNvSpPr>
          <p:nvPr>
            <p:ph type="title"/>
          </p:nvPr>
        </p:nvSpPr>
        <p:spPr/>
        <p:txBody>
          <a:bodyPr/>
          <a:lstStyle/>
          <a:p>
            <a:r>
              <a:rPr lang="en-US" dirty="0"/>
              <a:t>Repositories</a:t>
            </a:r>
          </a:p>
        </p:txBody>
      </p:sp>
      <p:sp>
        <p:nvSpPr>
          <p:cNvPr id="3" name="Text Placeholder 2">
            <a:extLst>
              <a:ext uri="{FF2B5EF4-FFF2-40B4-BE49-F238E27FC236}">
                <a16:creationId xmlns:a16="http://schemas.microsoft.com/office/drawing/2014/main" id="{C3C41E50-0E0F-F347-B304-B26EC9AD4F92}"/>
              </a:ext>
            </a:extLst>
          </p:cNvPr>
          <p:cNvSpPr>
            <a:spLocks noGrp="1"/>
          </p:cNvSpPr>
          <p:nvPr>
            <p:ph type="body" idx="1"/>
          </p:nvPr>
        </p:nvSpPr>
        <p:spPr>
          <a:xfrm>
            <a:off x="828000" y="1512000"/>
            <a:ext cx="6042357" cy="4680000"/>
          </a:xfrm>
        </p:spPr>
        <p:txBody>
          <a:bodyPr/>
          <a:lstStyle/>
          <a:p>
            <a:r>
              <a:rPr lang="en-US" dirty="0"/>
              <a:t>Create repositories that directly connect to </a:t>
            </a:r>
            <a:r>
              <a:rPr lang="en-US" dirty="0" err="1"/>
              <a:t>dbt</a:t>
            </a:r>
            <a:r>
              <a:rPr lang="en-US" dirty="0"/>
              <a:t> </a:t>
            </a:r>
          </a:p>
          <a:p>
            <a:pPr lvl="1">
              <a:buFont typeface="Wingdings" pitchFamily="2" charset="2"/>
              <a:buChar char="Ø"/>
            </a:pPr>
            <a:r>
              <a:rPr lang="en-US" dirty="0"/>
              <a:t>Adding a repository is as simple as inputting the URL</a:t>
            </a:r>
          </a:p>
          <a:p>
            <a:r>
              <a:rPr lang="en-US" dirty="0" err="1"/>
              <a:t>Github</a:t>
            </a:r>
            <a:r>
              <a:rPr lang="en-US" dirty="0"/>
              <a:t> vs Gitlab </a:t>
            </a:r>
          </a:p>
        </p:txBody>
      </p:sp>
      <p:sp>
        <p:nvSpPr>
          <p:cNvPr id="4" name="Slide Number Placeholder 3">
            <a:extLst>
              <a:ext uri="{FF2B5EF4-FFF2-40B4-BE49-F238E27FC236}">
                <a16:creationId xmlns:a16="http://schemas.microsoft.com/office/drawing/2014/main" id="{6F42A013-AD14-8841-AB70-C747FF85C14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pic>
        <p:nvPicPr>
          <p:cNvPr id="5" name="Picture 4">
            <a:extLst>
              <a:ext uri="{FF2B5EF4-FFF2-40B4-BE49-F238E27FC236}">
                <a16:creationId xmlns:a16="http://schemas.microsoft.com/office/drawing/2014/main" id="{280B296A-76CB-E545-800C-3B9909967AC6}"/>
              </a:ext>
            </a:extLst>
          </p:cNvPr>
          <p:cNvPicPr>
            <a:picLocks noChangeAspect="1"/>
          </p:cNvPicPr>
          <p:nvPr/>
        </p:nvPicPr>
        <p:blipFill>
          <a:blip r:embed="rId4"/>
          <a:stretch>
            <a:fillRect/>
          </a:stretch>
        </p:blipFill>
        <p:spPr>
          <a:xfrm>
            <a:off x="2425357" y="3539975"/>
            <a:ext cx="4445000" cy="2540000"/>
          </a:xfrm>
          <a:prstGeom prst="rect">
            <a:avLst/>
          </a:prstGeom>
        </p:spPr>
      </p:pic>
      <p:pic>
        <p:nvPicPr>
          <p:cNvPr id="9" name="Picture 8" descr="A picture containing object, engine, person&#10;&#10;Description automatically generated">
            <a:extLst>
              <a:ext uri="{FF2B5EF4-FFF2-40B4-BE49-F238E27FC236}">
                <a16:creationId xmlns:a16="http://schemas.microsoft.com/office/drawing/2014/main" id="{5162979A-CF4B-F54F-9E5B-3A5C8A33B79B}"/>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207114" y="4809975"/>
            <a:ext cx="2260600" cy="1993900"/>
          </a:xfrm>
          <a:prstGeom prst="rect">
            <a:avLst/>
          </a:prstGeom>
        </p:spPr>
      </p:pic>
    </p:spTree>
    <p:extLst>
      <p:ext uri="{BB962C8B-B14F-4D97-AF65-F5344CB8AC3E}">
        <p14:creationId xmlns:p14="http://schemas.microsoft.com/office/powerpoint/2010/main" val="31275965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69F0D-81B1-7747-93AF-0160DD5C2F8F}"/>
              </a:ext>
            </a:extLst>
          </p:cNvPr>
          <p:cNvSpPr>
            <a:spLocks noGrp="1"/>
          </p:cNvSpPr>
          <p:nvPr>
            <p:ph type="title"/>
          </p:nvPr>
        </p:nvSpPr>
        <p:spPr/>
        <p:txBody>
          <a:bodyPr/>
          <a:lstStyle/>
          <a:p>
            <a:r>
              <a:rPr lang="en-US" dirty="0"/>
              <a:t>GIT Pull &amp; Push Requests </a:t>
            </a:r>
          </a:p>
        </p:txBody>
      </p:sp>
      <p:sp>
        <p:nvSpPr>
          <p:cNvPr id="3" name="Text Placeholder 2">
            <a:extLst>
              <a:ext uri="{FF2B5EF4-FFF2-40B4-BE49-F238E27FC236}">
                <a16:creationId xmlns:a16="http://schemas.microsoft.com/office/drawing/2014/main" id="{B02E5CC8-F686-524D-BCB5-B1ACCCED0026}"/>
              </a:ext>
            </a:extLst>
          </p:cNvPr>
          <p:cNvSpPr>
            <a:spLocks noGrp="1"/>
          </p:cNvSpPr>
          <p:nvPr>
            <p:ph type="body" idx="1"/>
          </p:nvPr>
        </p:nvSpPr>
        <p:spPr>
          <a:xfrm>
            <a:off x="162209" y="1232050"/>
            <a:ext cx="11867582" cy="4680000"/>
          </a:xfrm>
        </p:spPr>
        <p:txBody>
          <a:bodyPr/>
          <a:lstStyle/>
          <a:p>
            <a:pPr fontAlgn="base"/>
            <a:r>
              <a:rPr lang="en-US" dirty="0"/>
              <a:t>A "</a:t>
            </a:r>
            <a:r>
              <a:rPr lang="en-US" b="1" dirty="0"/>
              <a:t>pull request</a:t>
            </a:r>
            <a:r>
              <a:rPr lang="en-US" dirty="0"/>
              <a:t>" is you requesting the target repository to please grab your changes</a:t>
            </a:r>
          </a:p>
          <a:p>
            <a:pPr fontAlgn="base"/>
            <a:r>
              <a:rPr lang="en-US" dirty="0"/>
              <a:t>A "</a:t>
            </a:r>
            <a:r>
              <a:rPr lang="en-US" b="1" dirty="0"/>
              <a:t>push request</a:t>
            </a:r>
            <a:r>
              <a:rPr lang="en-US" dirty="0"/>
              <a:t>" would be the target repository requesting you to push your changes</a:t>
            </a:r>
          </a:p>
          <a:p>
            <a:pPr fontAlgn="base"/>
            <a:endParaRPr lang="en-US" dirty="0"/>
          </a:p>
          <a:p>
            <a:pPr fontAlgn="base"/>
            <a:r>
              <a:rPr lang="en-US" dirty="0"/>
              <a:t>Git is a distributed version control system where each developer gets their own local repository, complete with a full history of commits</a:t>
            </a:r>
          </a:p>
          <a:p>
            <a:pPr fontAlgn="base"/>
            <a:r>
              <a:rPr lang="en-US" dirty="0"/>
              <a:t>Git branches are cheap and easy to merge</a:t>
            </a:r>
          </a:p>
          <a:p>
            <a:pPr fontAlgn="base"/>
            <a:r>
              <a:rPr lang="en-US" dirty="0"/>
              <a:t>Feature branches provide an isolated environment for every change to your codebase, which ensures that the master branch always contains production-quality code.</a:t>
            </a:r>
          </a:p>
          <a:p>
            <a:pPr fontAlgn="base"/>
            <a:r>
              <a:rPr lang="en-US" dirty="0"/>
              <a:t>Faster releases since it is a distributed development and it creates an agile workflow </a:t>
            </a:r>
          </a:p>
          <a:p>
            <a:endParaRPr lang="en-US" dirty="0"/>
          </a:p>
        </p:txBody>
      </p:sp>
      <p:sp>
        <p:nvSpPr>
          <p:cNvPr id="4" name="Slide Number Placeholder 3">
            <a:extLst>
              <a:ext uri="{FF2B5EF4-FFF2-40B4-BE49-F238E27FC236}">
                <a16:creationId xmlns:a16="http://schemas.microsoft.com/office/drawing/2014/main" id="{FF976292-F1DB-4749-B314-D5E521995DC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spTree>
    <p:extLst>
      <p:ext uri="{BB962C8B-B14F-4D97-AF65-F5344CB8AC3E}">
        <p14:creationId xmlns:p14="http://schemas.microsoft.com/office/powerpoint/2010/main" val="6119942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E83C0-25BD-C542-A9D0-0FA22A16961F}"/>
              </a:ext>
            </a:extLst>
          </p:cNvPr>
          <p:cNvSpPr>
            <a:spLocks noGrp="1"/>
          </p:cNvSpPr>
          <p:nvPr>
            <p:ph type="title"/>
          </p:nvPr>
        </p:nvSpPr>
        <p:spPr/>
        <p:txBody>
          <a:bodyPr/>
          <a:lstStyle/>
          <a:p>
            <a:r>
              <a:rPr lang="en-US" dirty="0"/>
              <a:t>Best Practices </a:t>
            </a:r>
          </a:p>
        </p:txBody>
      </p:sp>
      <p:sp>
        <p:nvSpPr>
          <p:cNvPr id="4" name="Slide Number Placeholder 3">
            <a:extLst>
              <a:ext uri="{FF2B5EF4-FFF2-40B4-BE49-F238E27FC236}">
                <a16:creationId xmlns:a16="http://schemas.microsoft.com/office/drawing/2014/main" id="{B9913755-1D88-D142-AB08-66823BC7A74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17</a:t>
            </a:fld>
            <a:endParaRPr lang="en-US"/>
          </a:p>
        </p:txBody>
      </p:sp>
      <p:sp>
        <p:nvSpPr>
          <p:cNvPr id="5" name="Rectangle 4">
            <a:extLst>
              <a:ext uri="{FF2B5EF4-FFF2-40B4-BE49-F238E27FC236}">
                <a16:creationId xmlns:a16="http://schemas.microsoft.com/office/drawing/2014/main" id="{650D1A10-615A-4A41-B9D1-ABF5646E79C0}"/>
              </a:ext>
            </a:extLst>
          </p:cNvPr>
          <p:cNvSpPr/>
          <p:nvPr/>
        </p:nvSpPr>
        <p:spPr>
          <a:xfrm>
            <a:off x="1404730" y="1351722"/>
            <a:ext cx="9409043" cy="5009322"/>
          </a:xfrm>
          <a:prstGeom prst="rect">
            <a:avLst/>
          </a:prstGeo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lin ang="108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A3674B3D-401D-2C4E-8DA8-7C49607AD0C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250" b="93750" l="1527" r="94275">
                        <a14:foregroundMark x1="3239" y1="58913" x2="10687" y2="59375"/>
                        <a14:foregroundMark x1="10687" y1="59375" x2="9924" y2="71354"/>
                        <a14:foregroundMark x1="9924" y1="71354" x2="16031" y2="70833"/>
                        <a14:foregroundMark x1="16031" y1="42708" x2="16794" y2="38021"/>
                        <a14:foregroundMark x1="20611" y1="25521" x2="23664" y2="21354"/>
                        <a14:foregroundMark x1="29008" y1="15104" x2="29008" y2="15104"/>
                        <a14:foregroundMark x1="30916" y1="11979" x2="39695" y2="10938"/>
                        <a14:foregroundMark x1="39695" y1="10938" x2="48092" y2="6250"/>
                        <a14:foregroundMark x1="48092" y1="6250" x2="56489" y2="6250"/>
                        <a14:foregroundMark x1="56489" y1="6250" x2="75954" y2="27604"/>
                        <a14:foregroundMark x1="90458" y1="38542" x2="91603" y2="56250"/>
                        <a14:foregroundMark x1="93893" y1="57292" x2="95038" y2="56250"/>
                        <a14:foregroundMark x1="43130" y1="84896" x2="51145" y2="89583"/>
                        <a14:foregroundMark x1="51145" y1="89583" x2="59542" y2="89583"/>
                        <a14:foregroundMark x1="54198" y1="94271" x2="45802" y2="92188"/>
                        <a14:foregroundMark x1="45802" y1="92188" x2="42366" y2="93750"/>
                        <a14:backgroundMark x1="1145" y1="59896" x2="1145" y2="59896"/>
                        <a14:backgroundMark x1="382" y1="58333" x2="1527" y2="60417"/>
                      </a14:backgroundRemoval>
                    </a14:imgEffect>
                  </a14:imgLayer>
                </a14:imgProps>
              </a:ext>
            </a:extLst>
          </a:blip>
          <a:stretch>
            <a:fillRect/>
          </a:stretch>
        </p:blipFill>
        <p:spPr>
          <a:xfrm rot="20330570">
            <a:off x="9629956" y="5301700"/>
            <a:ext cx="2093634" cy="1534267"/>
          </a:xfrm>
          <a:prstGeom prst="rect">
            <a:avLst/>
          </a:prstGeom>
        </p:spPr>
      </p:pic>
      <p:sp>
        <p:nvSpPr>
          <p:cNvPr id="9" name="TextBox 8">
            <a:extLst>
              <a:ext uri="{FF2B5EF4-FFF2-40B4-BE49-F238E27FC236}">
                <a16:creationId xmlns:a16="http://schemas.microsoft.com/office/drawing/2014/main" id="{FA421C4D-4296-6842-BA1F-4ED01C651A33}"/>
              </a:ext>
            </a:extLst>
          </p:cNvPr>
          <p:cNvSpPr txBox="1"/>
          <p:nvPr/>
        </p:nvSpPr>
        <p:spPr>
          <a:xfrm>
            <a:off x="1575844" y="1467806"/>
            <a:ext cx="9066813" cy="5293757"/>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rPr>
              <a:t>Version control your </a:t>
            </a:r>
            <a:r>
              <a:rPr lang="en-US" sz="2400" dirty="0" err="1">
                <a:latin typeface="Helvetica Neue Light" panose="02000403000000020004" pitchFamily="2" charset="0"/>
                <a:ea typeface="Helvetica Neue Light" panose="02000403000000020004" pitchFamily="2" charset="0"/>
              </a:rPr>
              <a:t>dbt</a:t>
            </a:r>
            <a:r>
              <a:rPr lang="en-US" sz="2400" dirty="0">
                <a:latin typeface="Helvetica Neue Light" panose="02000403000000020004" pitchFamily="2" charset="0"/>
                <a:ea typeface="Helvetica Neue Light" panose="02000403000000020004" pitchFamily="2" charset="0"/>
              </a:rPr>
              <a:t> project</a:t>
            </a:r>
          </a:p>
          <a:p>
            <a:pPr marL="285750" indent="-285750">
              <a:spcAft>
                <a:spcPts val="600"/>
              </a:spcAft>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rPr>
              <a:t>Use separate development and production environments</a:t>
            </a:r>
          </a:p>
          <a:p>
            <a:pPr marL="285750" indent="-285750">
              <a:spcAft>
                <a:spcPts val="600"/>
              </a:spcAft>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rPr>
              <a:t>Use a style guide and code conventions for your project</a:t>
            </a:r>
          </a:p>
          <a:p>
            <a:pPr marL="285750" indent="-285750">
              <a:spcAft>
                <a:spcPts val="600"/>
              </a:spcAft>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rPr>
              <a:t>Use the ref function to infer dependencies </a:t>
            </a:r>
          </a:p>
          <a:p>
            <a:pPr marL="285750" indent="-285750">
              <a:spcAft>
                <a:spcPts val="600"/>
              </a:spcAft>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rPr>
              <a:t>Limit references to raw data from an API </a:t>
            </a:r>
          </a:p>
          <a:p>
            <a:pPr marL="342900" indent="-342900">
              <a:spcAft>
                <a:spcPts val="600"/>
              </a:spcAft>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rPr>
              <a:t>Break complex models up into smaller pieces</a:t>
            </a:r>
          </a:p>
          <a:p>
            <a:pPr marL="342900" indent="-342900">
              <a:spcAft>
                <a:spcPts val="600"/>
              </a:spcAft>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rPr>
              <a:t>Group your models in directories</a:t>
            </a:r>
          </a:p>
          <a:p>
            <a:pPr marL="285750" indent="-285750">
              <a:spcAft>
                <a:spcPts val="600"/>
              </a:spcAft>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rPr>
              <a:t>TEST TEST TEST </a:t>
            </a:r>
          </a:p>
          <a:p>
            <a:pPr marL="285750" indent="-285750">
              <a:spcAft>
                <a:spcPts val="600"/>
              </a:spcAft>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rPr>
              <a:t>Choose your materializations wisely</a:t>
            </a:r>
          </a:p>
          <a:p>
            <a:pPr marL="285750" indent="-285750">
              <a:spcAft>
                <a:spcPts val="600"/>
              </a:spcAft>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rPr>
              <a:t>Limit the data processed when in development</a:t>
            </a:r>
          </a:p>
          <a:p>
            <a:endParaRPr lang="en-US" sz="2400"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endParaRPr lang="en-US" sz="24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7593177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8B2-967E-F44C-A096-85E8996C28B6}"/>
              </a:ext>
            </a:extLst>
          </p:cNvPr>
          <p:cNvSpPr>
            <a:spLocks noGrp="1"/>
          </p:cNvSpPr>
          <p:nvPr>
            <p:ph type="title"/>
          </p:nvPr>
        </p:nvSpPr>
        <p:spPr/>
        <p:txBody>
          <a:bodyPr/>
          <a:lstStyle/>
          <a:p>
            <a:r>
              <a:rPr lang="en-US" dirty="0"/>
              <a:t>Confused? ASK QUESTIONS</a:t>
            </a:r>
          </a:p>
        </p:txBody>
      </p:sp>
      <p:sp>
        <p:nvSpPr>
          <p:cNvPr id="4" name="Slide Number Placeholder 3">
            <a:extLst>
              <a:ext uri="{FF2B5EF4-FFF2-40B4-BE49-F238E27FC236}">
                <a16:creationId xmlns:a16="http://schemas.microsoft.com/office/drawing/2014/main" id="{FD590DF5-997F-E24A-84BA-0ED7B73204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18</a:t>
            </a:fld>
            <a:endParaRPr lang="en-US"/>
          </a:p>
        </p:txBody>
      </p:sp>
      <p:pic>
        <p:nvPicPr>
          <p:cNvPr id="3" name="Picture 2">
            <a:extLst>
              <a:ext uri="{FF2B5EF4-FFF2-40B4-BE49-F238E27FC236}">
                <a16:creationId xmlns:a16="http://schemas.microsoft.com/office/drawing/2014/main" id="{83E8CC0C-110B-2B41-90DC-A79B804272A0}"/>
              </a:ext>
            </a:extLst>
          </p:cNvPr>
          <p:cNvPicPr>
            <a:picLocks noChangeAspect="1"/>
          </p:cNvPicPr>
          <p:nvPr/>
        </p:nvPicPr>
        <p:blipFill>
          <a:blip r:embed="rId3"/>
          <a:stretch>
            <a:fillRect/>
          </a:stretch>
        </p:blipFill>
        <p:spPr>
          <a:xfrm>
            <a:off x="3474720" y="861699"/>
            <a:ext cx="5974080" cy="5974080"/>
          </a:xfrm>
          <a:prstGeom prst="rect">
            <a:avLst/>
          </a:prstGeom>
        </p:spPr>
      </p:pic>
    </p:spTree>
    <p:extLst>
      <p:ext uri="{BB962C8B-B14F-4D97-AF65-F5344CB8AC3E}">
        <p14:creationId xmlns:p14="http://schemas.microsoft.com/office/powerpoint/2010/main" val="112267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 8 </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19</a:t>
            </a:fld>
            <a:endParaRPr lang="en-US"/>
          </a:p>
        </p:txBody>
      </p:sp>
      <p:pic>
        <p:nvPicPr>
          <p:cNvPr id="3" name="Picture 2">
            <a:extLst>
              <a:ext uri="{FF2B5EF4-FFF2-40B4-BE49-F238E27FC236}">
                <a16:creationId xmlns:a16="http://schemas.microsoft.com/office/drawing/2014/main" id="{9E3DCDB3-4EE7-7247-96CC-01514E89A03C}"/>
              </a:ext>
            </a:extLst>
          </p:cNvPr>
          <p:cNvPicPr>
            <a:picLocks noChangeAspect="1"/>
          </p:cNvPicPr>
          <p:nvPr/>
        </p:nvPicPr>
        <p:blipFill>
          <a:blip r:embed="rId3"/>
          <a:stretch>
            <a:fillRect/>
          </a:stretch>
        </p:blipFill>
        <p:spPr>
          <a:xfrm>
            <a:off x="1538867" y="1627237"/>
            <a:ext cx="3495288" cy="3495288"/>
          </a:xfrm>
          <a:prstGeom prst="rect">
            <a:avLst/>
          </a:prstGeom>
        </p:spPr>
      </p:pic>
      <p:pic>
        <p:nvPicPr>
          <p:cNvPr id="6" name="Picture 5">
            <a:extLst>
              <a:ext uri="{FF2B5EF4-FFF2-40B4-BE49-F238E27FC236}">
                <a16:creationId xmlns:a16="http://schemas.microsoft.com/office/drawing/2014/main" id="{F5D3A41B-BC57-2040-8D12-2BC9DBB7D472}"/>
              </a:ext>
            </a:extLst>
          </p:cNvPr>
          <p:cNvPicPr>
            <a:picLocks noChangeAspect="1"/>
          </p:cNvPicPr>
          <p:nvPr/>
        </p:nvPicPr>
        <p:blipFill>
          <a:blip r:embed="rId4"/>
          <a:stretch>
            <a:fillRect/>
          </a:stretch>
        </p:blipFill>
        <p:spPr>
          <a:xfrm>
            <a:off x="8161762" y="3969835"/>
            <a:ext cx="3035411" cy="2384966"/>
          </a:xfrm>
          <a:prstGeom prst="rect">
            <a:avLst/>
          </a:prstGeom>
        </p:spPr>
      </p:pic>
      <p:sp>
        <p:nvSpPr>
          <p:cNvPr id="7" name="Freeform 6">
            <a:extLst>
              <a:ext uri="{FF2B5EF4-FFF2-40B4-BE49-F238E27FC236}">
                <a16:creationId xmlns:a16="http://schemas.microsoft.com/office/drawing/2014/main" id="{A4ECE49D-9D7E-4E4E-ADA6-A66A9D6FFB69}"/>
              </a:ext>
            </a:extLst>
          </p:cNvPr>
          <p:cNvSpPr/>
          <p:nvPr/>
        </p:nvSpPr>
        <p:spPr>
          <a:xfrm>
            <a:off x="4708704" y="1994053"/>
            <a:ext cx="4474538" cy="3993932"/>
          </a:xfrm>
          <a:custGeom>
            <a:avLst/>
            <a:gdLst>
              <a:gd name="connsiteX0" fmla="*/ 0 w 4474538"/>
              <a:gd name="connsiteY0" fmla="*/ 1719083 h 3993932"/>
              <a:gd name="connsiteX1" fmla="*/ 970156 w 4474538"/>
              <a:gd name="connsiteY1" fmla="*/ 1150371 h 3993932"/>
              <a:gd name="connsiteX2" fmla="*/ 1271239 w 4474538"/>
              <a:gd name="connsiteY2" fmla="*/ 157912 h 3993932"/>
              <a:gd name="connsiteX3" fmla="*/ 2486722 w 4474538"/>
              <a:gd name="connsiteY3" fmla="*/ 68702 h 3993932"/>
              <a:gd name="connsiteX4" fmla="*/ 3233854 w 4474538"/>
              <a:gd name="connsiteY4" fmla="*/ 826985 h 3993932"/>
              <a:gd name="connsiteX5" fmla="*/ 2631688 w 4474538"/>
              <a:gd name="connsiteY5" fmla="*/ 1261883 h 3993932"/>
              <a:gd name="connsiteX6" fmla="*/ 2330605 w 4474538"/>
              <a:gd name="connsiteY6" fmla="*/ 626263 h 3993932"/>
              <a:gd name="connsiteX7" fmla="*/ 3334215 w 4474538"/>
              <a:gd name="connsiteY7" fmla="*/ 358634 h 3993932"/>
              <a:gd name="connsiteX8" fmla="*/ 4460488 w 4474538"/>
              <a:gd name="connsiteY8" fmla="*/ 1496058 h 3993932"/>
              <a:gd name="connsiteX9" fmla="*/ 2509024 w 4474538"/>
              <a:gd name="connsiteY9" fmla="*/ 2756146 h 3993932"/>
              <a:gd name="connsiteX10" fmla="*/ 1773044 w 4474538"/>
              <a:gd name="connsiteY10" fmla="*/ 3704000 h 3993932"/>
              <a:gd name="connsiteX11" fmla="*/ 2921619 w 4474538"/>
              <a:gd name="connsiteY11" fmla="*/ 3993932 h 3993932"/>
              <a:gd name="connsiteX12" fmla="*/ 2921619 w 4474538"/>
              <a:gd name="connsiteY12" fmla="*/ 3993932 h 39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4538" h="3993932">
                <a:moveTo>
                  <a:pt x="0" y="1719083"/>
                </a:moveTo>
                <a:cubicBezTo>
                  <a:pt x="379141" y="1564824"/>
                  <a:pt x="758283" y="1410566"/>
                  <a:pt x="970156" y="1150371"/>
                </a:cubicBezTo>
                <a:cubicBezTo>
                  <a:pt x="1182029" y="890176"/>
                  <a:pt x="1018478" y="338190"/>
                  <a:pt x="1271239" y="157912"/>
                </a:cubicBezTo>
                <a:cubicBezTo>
                  <a:pt x="1524000" y="-22366"/>
                  <a:pt x="2159620" y="-42810"/>
                  <a:pt x="2486722" y="68702"/>
                </a:cubicBezTo>
                <a:cubicBezTo>
                  <a:pt x="2813825" y="180214"/>
                  <a:pt x="3209693" y="628121"/>
                  <a:pt x="3233854" y="826985"/>
                </a:cubicBezTo>
                <a:cubicBezTo>
                  <a:pt x="3258015" y="1025849"/>
                  <a:pt x="2782229" y="1295337"/>
                  <a:pt x="2631688" y="1261883"/>
                </a:cubicBezTo>
                <a:cubicBezTo>
                  <a:pt x="2481147" y="1228429"/>
                  <a:pt x="2213517" y="776804"/>
                  <a:pt x="2330605" y="626263"/>
                </a:cubicBezTo>
                <a:cubicBezTo>
                  <a:pt x="2447693" y="475722"/>
                  <a:pt x="2979235" y="213668"/>
                  <a:pt x="3334215" y="358634"/>
                </a:cubicBezTo>
                <a:cubicBezTo>
                  <a:pt x="3689195" y="503600"/>
                  <a:pt x="4598020" y="1096473"/>
                  <a:pt x="4460488" y="1496058"/>
                </a:cubicBezTo>
                <a:cubicBezTo>
                  <a:pt x="4322956" y="1895643"/>
                  <a:pt x="2956931" y="2388156"/>
                  <a:pt x="2509024" y="2756146"/>
                </a:cubicBezTo>
                <a:cubicBezTo>
                  <a:pt x="2061117" y="3124136"/>
                  <a:pt x="1704278" y="3497702"/>
                  <a:pt x="1773044" y="3704000"/>
                </a:cubicBezTo>
                <a:cubicBezTo>
                  <a:pt x="1841810" y="3910298"/>
                  <a:pt x="2921619" y="3993932"/>
                  <a:pt x="2921619" y="3993932"/>
                </a:cubicBezTo>
                <a:lnTo>
                  <a:pt x="2921619" y="3993932"/>
                </a:ln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8094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B0BE90F-5E7D-9A45-9AD7-2EF0EC6FE05B}"/>
              </a:ext>
            </a:extLst>
          </p:cNvPr>
          <p:cNvSpPr>
            <a:spLocks noGrp="1"/>
          </p:cNvSpPr>
          <p:nvPr>
            <p:ph type="body" idx="1"/>
          </p:nvPr>
        </p:nvSpPr>
        <p:spPr/>
        <p:txBody>
          <a:bodyPr/>
          <a:lstStyle/>
          <a:p>
            <a:r>
              <a:rPr lang="en-US" dirty="0"/>
              <a:t>Data Build Tool</a:t>
            </a:r>
          </a:p>
          <a:p>
            <a:r>
              <a:rPr lang="en-US" kern="1200" dirty="0">
                <a:solidFill>
                  <a:schemeClr val="tx1"/>
                </a:solidFill>
              </a:rPr>
              <a:t>As a </a:t>
            </a:r>
            <a:r>
              <a:rPr lang="en-US" kern="1200" dirty="0" err="1">
                <a:solidFill>
                  <a:schemeClr val="tx1"/>
                </a:solidFill>
              </a:rPr>
              <a:t>dbt</a:t>
            </a:r>
            <a:r>
              <a:rPr lang="en-US" kern="1200" dirty="0">
                <a:solidFill>
                  <a:schemeClr val="tx1"/>
                </a:solidFill>
              </a:rPr>
              <a:t> user, your main focus will be on writing models</a:t>
            </a:r>
          </a:p>
          <a:p>
            <a:pPr lvl="1">
              <a:buFont typeface="Wingdings" pitchFamily="2" charset="2"/>
              <a:buChar char="Ø"/>
            </a:pPr>
            <a:r>
              <a:rPr lang="en-US" kern="1200" dirty="0">
                <a:solidFill>
                  <a:schemeClr val="tx1"/>
                </a:solidFill>
              </a:rPr>
              <a:t>reflect core business logic  </a:t>
            </a:r>
          </a:p>
          <a:p>
            <a:pPr>
              <a:buSzPct val="126000"/>
              <a:buFont typeface="Arial" panose="020B0604020202020204" pitchFamily="34" charset="0"/>
              <a:buChar char="•"/>
            </a:pPr>
            <a:r>
              <a:rPr lang="en-US" kern="1200" dirty="0">
                <a:solidFill>
                  <a:schemeClr val="tx1"/>
                </a:solidFill>
              </a:rPr>
              <a:t>What is a model?</a:t>
            </a:r>
          </a:p>
          <a:p>
            <a:pPr lvl="1">
              <a:buFont typeface="Wingdings" pitchFamily="2" charset="2"/>
              <a:buChar char="Ø"/>
            </a:pPr>
            <a:r>
              <a:rPr lang="en-US" kern="1200" dirty="0">
                <a:solidFill>
                  <a:schemeClr val="tx1"/>
                </a:solidFill>
              </a:rPr>
              <a:t>Tables</a:t>
            </a:r>
          </a:p>
          <a:p>
            <a:pPr lvl="1">
              <a:buFont typeface="Wingdings" pitchFamily="2" charset="2"/>
              <a:buChar char="Ø"/>
            </a:pPr>
            <a:r>
              <a:rPr lang="en-US" kern="1200" dirty="0">
                <a:solidFill>
                  <a:schemeClr val="tx1"/>
                </a:solidFill>
              </a:rPr>
              <a:t>Views </a:t>
            </a:r>
          </a:p>
          <a:p>
            <a:pPr>
              <a:buSzPct val="126000"/>
              <a:buFont typeface="Arial" panose="020B0604020202020204" pitchFamily="34" charset="0"/>
              <a:buChar char="•"/>
            </a:pPr>
            <a:r>
              <a:rPr lang="en-US" kern="1200" dirty="0">
                <a:solidFill>
                  <a:schemeClr val="tx1"/>
                </a:solidFill>
              </a:rPr>
              <a:t>Object Oriented SQL </a:t>
            </a:r>
          </a:p>
          <a:p>
            <a:pPr lvl="1">
              <a:buSzPct val="126000"/>
              <a:buFont typeface="Arial" panose="020B0604020202020204" pitchFamily="34" charset="0"/>
              <a:buChar char="•"/>
            </a:pPr>
            <a:r>
              <a:rPr lang="en-US" kern="1200" dirty="0">
                <a:solidFill>
                  <a:schemeClr val="tx1"/>
                </a:solidFill>
              </a:rPr>
              <a:t>Imagine a huge subquery or 600 line CTE model</a:t>
            </a:r>
          </a:p>
          <a:p>
            <a:pPr lvl="1">
              <a:buSzPct val="126000"/>
              <a:buFont typeface="Arial" panose="020B0604020202020204" pitchFamily="34" charset="0"/>
              <a:buChar char="•"/>
            </a:pPr>
            <a:r>
              <a:rPr lang="en-US" kern="1200" dirty="0">
                <a:solidFill>
                  <a:schemeClr val="tx1"/>
                </a:solidFill>
              </a:rPr>
              <a:t>Break it into pieces </a:t>
            </a:r>
          </a:p>
          <a:p>
            <a:pPr lvl="1">
              <a:buSzPct val="126000"/>
              <a:buFont typeface="Arial" panose="020B0604020202020204" pitchFamily="34" charset="0"/>
              <a:buChar char="•"/>
            </a:pPr>
            <a:r>
              <a:rPr lang="en-US" kern="1200" dirty="0">
                <a:solidFill>
                  <a:schemeClr val="tx1"/>
                </a:solidFill>
              </a:rPr>
              <a:t>Know the failure points </a:t>
            </a:r>
          </a:p>
          <a:p>
            <a:pPr>
              <a:buSzPct val="126000"/>
              <a:buFont typeface="Arial" panose="020B0604020202020204" pitchFamily="34" charset="0"/>
              <a:buChar char="•"/>
            </a:pPr>
            <a:r>
              <a:rPr lang="en-US" kern="1200" dirty="0">
                <a:solidFill>
                  <a:schemeClr val="tx1"/>
                </a:solidFill>
              </a:rPr>
              <a:t>Invariant Testing </a:t>
            </a:r>
          </a:p>
        </p:txBody>
      </p:sp>
      <p:sp>
        <p:nvSpPr>
          <p:cNvPr id="4" name="Slide Number Placeholder 3">
            <a:extLst>
              <a:ext uri="{FF2B5EF4-FFF2-40B4-BE49-F238E27FC236}">
                <a16:creationId xmlns:a16="http://schemas.microsoft.com/office/drawing/2014/main" id="{C9515F45-6A6E-2647-96BD-0EF337184DA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a:t>
            </a:fld>
            <a:endParaRPr lang="en-US"/>
          </a:p>
        </p:txBody>
      </p:sp>
      <p:pic>
        <p:nvPicPr>
          <p:cNvPr id="5" name="Picture 4">
            <a:extLst>
              <a:ext uri="{FF2B5EF4-FFF2-40B4-BE49-F238E27FC236}">
                <a16:creationId xmlns:a16="http://schemas.microsoft.com/office/drawing/2014/main" id="{EFA37FC0-40FF-5545-877A-2E17B338FA7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13254" y="355364"/>
            <a:ext cx="2936984" cy="898847"/>
          </a:xfrm>
          <a:prstGeom prst="rect">
            <a:avLst/>
          </a:prstGeom>
        </p:spPr>
      </p:pic>
      <p:pic>
        <p:nvPicPr>
          <p:cNvPr id="1026" name="Picture 2" descr="DBT: Data Build Tool with Tristan Handy - Software Engineering Daily">
            <a:extLst>
              <a:ext uri="{FF2B5EF4-FFF2-40B4-BE49-F238E27FC236}">
                <a16:creationId xmlns:a16="http://schemas.microsoft.com/office/drawing/2014/main" id="{88A61337-8B3C-6A4E-82C3-BFC63F50832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903926" y="4898946"/>
            <a:ext cx="4853106" cy="2586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975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person, cellphone, phone, holding&#10;&#10;Description automatically generated">
            <a:extLst>
              <a:ext uri="{FF2B5EF4-FFF2-40B4-BE49-F238E27FC236}">
                <a16:creationId xmlns:a16="http://schemas.microsoft.com/office/drawing/2014/main" id="{1EE70611-3977-9A4C-A86B-418ADAC56D2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1053" y="3821279"/>
            <a:ext cx="3759200" cy="2717800"/>
          </a:xfrm>
          <a:prstGeom prst="rect">
            <a:avLst/>
          </a:prstGeom>
        </p:spPr>
      </p:pic>
      <p:pic>
        <p:nvPicPr>
          <p:cNvPr id="16" name="Picture 15" descr="A person looking towards the camera&#10;&#10;Description automatically generated">
            <a:extLst>
              <a:ext uri="{FF2B5EF4-FFF2-40B4-BE49-F238E27FC236}">
                <a16:creationId xmlns:a16="http://schemas.microsoft.com/office/drawing/2014/main" id="{F81B7F65-E33D-5D4F-B7DD-B09F37A94B8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769929" y="3578224"/>
            <a:ext cx="3314700" cy="2959100"/>
          </a:xfrm>
          <a:prstGeom prst="rect">
            <a:avLst/>
          </a:prstGeom>
        </p:spPr>
      </p:pic>
      <p:sp>
        <p:nvSpPr>
          <p:cNvPr id="3" name="Text Placeholder 2">
            <a:extLst>
              <a:ext uri="{FF2B5EF4-FFF2-40B4-BE49-F238E27FC236}">
                <a16:creationId xmlns:a16="http://schemas.microsoft.com/office/drawing/2014/main" id="{F66F9EB2-7647-1642-990F-374AB33EBF30}"/>
              </a:ext>
            </a:extLst>
          </p:cNvPr>
          <p:cNvSpPr>
            <a:spLocks noGrp="1"/>
          </p:cNvSpPr>
          <p:nvPr>
            <p:ph type="body" idx="1"/>
          </p:nvPr>
        </p:nvSpPr>
        <p:spPr/>
        <p:txBody>
          <a:bodyPr/>
          <a:lstStyle/>
          <a:p>
            <a:r>
              <a:rPr lang="en-US" dirty="0"/>
              <a:t>But what is it? </a:t>
            </a:r>
          </a:p>
          <a:p>
            <a:r>
              <a:rPr lang="en-US" dirty="0"/>
              <a:t>Until you drink the ”Kool-Aid” it is hard to understand in abstract</a:t>
            </a:r>
          </a:p>
          <a:p>
            <a:r>
              <a:rPr lang="en-US" dirty="0"/>
              <a:t>Model, YAML code, Testing, </a:t>
            </a:r>
            <a:r>
              <a:rPr lang="en-US" dirty="0" err="1"/>
              <a:t>etc</a:t>
            </a:r>
            <a:endParaRPr lang="en-US" dirty="0"/>
          </a:p>
          <a:p>
            <a:r>
              <a:rPr lang="en-US" dirty="0"/>
              <a:t>So </a:t>
            </a:r>
            <a:r>
              <a:rPr lang="en-US" dirty="0" err="1"/>
              <a:t>dbt</a:t>
            </a:r>
            <a:r>
              <a:rPr lang="en-US" dirty="0"/>
              <a:t> will Fix everything… </a:t>
            </a:r>
          </a:p>
        </p:txBody>
      </p:sp>
      <p:sp>
        <p:nvSpPr>
          <p:cNvPr id="4" name="Slide Number Placeholder 3">
            <a:extLst>
              <a:ext uri="{FF2B5EF4-FFF2-40B4-BE49-F238E27FC236}">
                <a16:creationId xmlns:a16="http://schemas.microsoft.com/office/drawing/2014/main" id="{46958E1E-1F27-CD43-900E-1CF9639B520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a:t>
            </a:fld>
            <a:endParaRPr lang="en-US"/>
          </a:p>
        </p:txBody>
      </p:sp>
      <p:pic>
        <p:nvPicPr>
          <p:cNvPr id="5" name="Picture 4">
            <a:extLst>
              <a:ext uri="{FF2B5EF4-FFF2-40B4-BE49-F238E27FC236}">
                <a16:creationId xmlns:a16="http://schemas.microsoft.com/office/drawing/2014/main" id="{1BC36DFF-D4CC-4F46-863C-3DE6BFFFA8D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13254" y="355364"/>
            <a:ext cx="2936984" cy="898847"/>
          </a:xfrm>
          <a:prstGeom prst="rect">
            <a:avLst/>
          </a:prstGeom>
        </p:spPr>
      </p:pic>
      <p:sp>
        <p:nvSpPr>
          <p:cNvPr id="10" name="TextBox 9">
            <a:extLst>
              <a:ext uri="{FF2B5EF4-FFF2-40B4-BE49-F238E27FC236}">
                <a16:creationId xmlns:a16="http://schemas.microsoft.com/office/drawing/2014/main" id="{0958F058-5AE7-5B47-8C1F-0660A8C3CE54}"/>
              </a:ext>
            </a:extLst>
          </p:cNvPr>
          <p:cNvSpPr txBox="1"/>
          <p:nvPr/>
        </p:nvSpPr>
        <p:spPr>
          <a:xfrm>
            <a:off x="2258573" y="3978095"/>
            <a:ext cx="3311203" cy="1200329"/>
          </a:xfrm>
          <a:prstGeom prst="rect">
            <a:avLst/>
          </a:prstGeom>
          <a:noFill/>
        </p:spPr>
        <p:txBody>
          <a:bodyPr wrap="square" rtlCol="0">
            <a:spAutoFit/>
          </a:bodyPr>
          <a:lstStyle/>
          <a:p>
            <a:r>
              <a:rPr lang="en-US" sz="2400" dirty="0">
                <a:latin typeface="Helvetica Neue Light" panose="02000403000000020004" pitchFamily="2" charset="0"/>
                <a:ea typeface="Helvetica Neue Light" panose="02000403000000020004" pitchFamily="2" charset="0"/>
              </a:rPr>
              <a:t>If you have </a:t>
            </a:r>
            <a:r>
              <a:rPr lang="en-US" sz="2400" dirty="0" err="1">
                <a:latin typeface="Helvetica Neue Light" panose="02000403000000020004" pitchFamily="2" charset="0"/>
                <a:ea typeface="Helvetica Neue Light" panose="02000403000000020004" pitchFamily="2" charset="0"/>
              </a:rPr>
              <a:t>dbt</a:t>
            </a:r>
            <a:r>
              <a:rPr lang="en-US" sz="2400" dirty="0">
                <a:latin typeface="Helvetica Neue Light" panose="02000403000000020004" pitchFamily="2" charset="0"/>
                <a:ea typeface="Helvetica Neue Light" panose="02000403000000020004" pitchFamily="2" charset="0"/>
              </a:rPr>
              <a:t>, tests and docs will be created for everything</a:t>
            </a:r>
          </a:p>
        </p:txBody>
      </p:sp>
      <p:sp>
        <p:nvSpPr>
          <p:cNvPr id="12" name="TextBox 11">
            <a:extLst>
              <a:ext uri="{FF2B5EF4-FFF2-40B4-BE49-F238E27FC236}">
                <a16:creationId xmlns:a16="http://schemas.microsoft.com/office/drawing/2014/main" id="{A391DC80-EF35-0948-BEB1-FA123D44DDAF}"/>
              </a:ext>
            </a:extLst>
          </p:cNvPr>
          <p:cNvSpPr txBox="1"/>
          <p:nvPr/>
        </p:nvSpPr>
        <p:spPr>
          <a:xfrm>
            <a:off x="8175753" y="4662077"/>
            <a:ext cx="4113403" cy="1627575"/>
          </a:xfrm>
          <a:prstGeom prst="rect">
            <a:avLst/>
          </a:prstGeom>
          <a:noFill/>
        </p:spPr>
        <p:txBody>
          <a:bodyPr wrap="square" rtlCol="0">
            <a:spAutoFit/>
          </a:bodyPr>
          <a:lstStyle/>
          <a:p>
            <a:r>
              <a:rPr lang="en-US" sz="2400" dirty="0">
                <a:latin typeface="Helvetica Neue Light" panose="02000403000000020004" pitchFamily="2" charset="0"/>
                <a:ea typeface="Helvetica Neue Light" panose="02000403000000020004" pitchFamily="2" charset="0"/>
              </a:rPr>
              <a:t>Team needs to put tests and docs together to build confidence in the data and </a:t>
            </a:r>
            <a:r>
              <a:rPr lang="en-US" sz="2400" dirty="0" err="1">
                <a:latin typeface="Helvetica Neue Light" panose="02000403000000020004" pitchFamily="2" charset="0"/>
                <a:ea typeface="Helvetica Neue Light" panose="02000403000000020004" pitchFamily="2" charset="0"/>
              </a:rPr>
              <a:t>dbt</a:t>
            </a:r>
            <a:r>
              <a:rPr lang="en-US" sz="2400" dirty="0">
                <a:latin typeface="Helvetica Neue Light" panose="02000403000000020004" pitchFamily="2" charset="0"/>
                <a:ea typeface="Helvetica Neue Light" panose="02000403000000020004" pitchFamily="2" charset="0"/>
              </a:rPr>
              <a:t> is a tool that can help</a:t>
            </a:r>
          </a:p>
        </p:txBody>
      </p:sp>
    </p:spTree>
    <p:extLst>
      <p:ext uri="{BB962C8B-B14F-4D97-AF65-F5344CB8AC3E}">
        <p14:creationId xmlns:p14="http://schemas.microsoft.com/office/powerpoint/2010/main" val="493719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17D7C-5400-0B47-BDE0-9C3D3AFD6F7A}"/>
              </a:ext>
            </a:extLst>
          </p:cNvPr>
          <p:cNvSpPr>
            <a:spLocks noGrp="1"/>
          </p:cNvSpPr>
          <p:nvPr>
            <p:ph type="title"/>
          </p:nvPr>
        </p:nvSpPr>
        <p:spPr/>
        <p:txBody>
          <a:bodyPr/>
          <a:lstStyle/>
          <a:p>
            <a:r>
              <a:rPr lang="en-US" dirty="0"/>
              <a:t>Where </a:t>
            </a:r>
            <a:r>
              <a:rPr lang="en-US" dirty="0" err="1"/>
              <a:t>dbt</a:t>
            </a:r>
            <a:r>
              <a:rPr lang="en-US" dirty="0"/>
              <a:t> helps</a:t>
            </a:r>
          </a:p>
        </p:txBody>
      </p:sp>
      <p:sp>
        <p:nvSpPr>
          <p:cNvPr id="4" name="Slide Number Placeholder 3">
            <a:extLst>
              <a:ext uri="{FF2B5EF4-FFF2-40B4-BE49-F238E27FC236}">
                <a16:creationId xmlns:a16="http://schemas.microsoft.com/office/drawing/2014/main" id="{9F175EAE-7F72-1742-9E33-6DF60D8B53F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pic>
        <p:nvPicPr>
          <p:cNvPr id="6" name="Picture 5" descr="A screenshot of a cell phone&#10;&#10;Description automatically generated">
            <a:extLst>
              <a:ext uri="{FF2B5EF4-FFF2-40B4-BE49-F238E27FC236}">
                <a16:creationId xmlns:a16="http://schemas.microsoft.com/office/drawing/2014/main" id="{D982C9E3-92F9-0F41-851B-82052F9A85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797" y="1785671"/>
            <a:ext cx="10953300" cy="4135108"/>
          </a:xfrm>
          <a:prstGeom prst="rect">
            <a:avLst/>
          </a:prstGeom>
        </p:spPr>
      </p:pic>
    </p:spTree>
    <p:extLst>
      <p:ext uri="{BB962C8B-B14F-4D97-AF65-F5344CB8AC3E}">
        <p14:creationId xmlns:p14="http://schemas.microsoft.com/office/powerpoint/2010/main" val="1474821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859F8-96C8-7D44-B3AA-9AFF50A27AD6}"/>
              </a:ext>
            </a:extLst>
          </p:cNvPr>
          <p:cNvSpPr>
            <a:spLocks noGrp="1"/>
          </p:cNvSpPr>
          <p:nvPr>
            <p:ph type="title"/>
          </p:nvPr>
        </p:nvSpPr>
        <p:spPr/>
        <p:txBody>
          <a:bodyPr/>
          <a:lstStyle/>
          <a:p>
            <a:r>
              <a:rPr lang="en-US" dirty="0" err="1"/>
              <a:t>dbt</a:t>
            </a:r>
            <a:r>
              <a:rPr lang="en-US" dirty="0"/>
              <a:t> Cloud Ships With </a:t>
            </a:r>
          </a:p>
        </p:txBody>
      </p:sp>
      <p:sp>
        <p:nvSpPr>
          <p:cNvPr id="4" name="Slide Number Placeholder 3">
            <a:extLst>
              <a:ext uri="{FF2B5EF4-FFF2-40B4-BE49-F238E27FC236}">
                <a16:creationId xmlns:a16="http://schemas.microsoft.com/office/drawing/2014/main" id="{660FC32F-564B-1E4B-A4FD-736FE4C3D16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a:t>
            </a:fld>
            <a:endParaRPr lang="en-US"/>
          </a:p>
        </p:txBody>
      </p:sp>
      <p:sp>
        <p:nvSpPr>
          <p:cNvPr id="5" name="Text Placeholder 2">
            <a:extLst>
              <a:ext uri="{FF2B5EF4-FFF2-40B4-BE49-F238E27FC236}">
                <a16:creationId xmlns:a16="http://schemas.microsoft.com/office/drawing/2014/main" id="{71F1BABF-D254-E74E-B59B-2FB32DD0BF88}"/>
              </a:ext>
            </a:extLst>
          </p:cNvPr>
          <p:cNvSpPr txBox="1">
            <a:spLocks/>
          </p:cNvSpPr>
          <p:nvPr/>
        </p:nvSpPr>
        <p:spPr>
          <a:xfrm>
            <a:off x="980400" y="1664400"/>
            <a:ext cx="10512000" cy="4680000"/>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kern="0" dirty="0" err="1"/>
              <a:t>dbt</a:t>
            </a:r>
            <a:r>
              <a:rPr lang="en-US" kern="0" dirty="0"/>
              <a:t> handles boilerplate code to materialize queries as relations</a:t>
            </a:r>
          </a:p>
          <a:p>
            <a:r>
              <a:rPr lang="en-US" kern="0" dirty="0"/>
              <a:t>A materialization represents a build strategy for your select query</a:t>
            </a:r>
          </a:p>
          <a:p>
            <a:r>
              <a:rPr lang="en-US" kern="0" dirty="0" err="1"/>
              <a:t>dbt</a:t>
            </a:r>
            <a:r>
              <a:rPr lang="en-US" kern="0" dirty="0"/>
              <a:t> ships with the following built-in materializations:</a:t>
            </a:r>
          </a:p>
          <a:p>
            <a:pPr lvl="1">
              <a:buFont typeface="Wingdings" pitchFamily="2" charset="2"/>
              <a:buChar char="Ø"/>
            </a:pPr>
            <a:r>
              <a:rPr lang="en-US" kern="0" dirty="0"/>
              <a:t>view (default): The model is built as a view in the database.</a:t>
            </a:r>
          </a:p>
          <a:p>
            <a:pPr lvl="1">
              <a:buFont typeface="Wingdings" pitchFamily="2" charset="2"/>
              <a:buChar char="Ø"/>
            </a:pPr>
            <a:r>
              <a:rPr lang="en-US" kern="0" dirty="0"/>
              <a:t>table: The model is built as a table in the database.</a:t>
            </a:r>
          </a:p>
          <a:p>
            <a:pPr lvl="1">
              <a:buFont typeface="Wingdings" pitchFamily="2" charset="2"/>
              <a:buChar char="Ø"/>
            </a:pPr>
            <a:r>
              <a:rPr lang="en-US" kern="0" dirty="0"/>
              <a:t>ephemeral: The model is not directly built in the database but is instead pulled into dependent models as common table expressions.</a:t>
            </a:r>
          </a:p>
          <a:p>
            <a:pPr lvl="1">
              <a:buFont typeface="Wingdings" pitchFamily="2" charset="2"/>
              <a:buChar char="Ø"/>
            </a:pPr>
            <a:r>
              <a:rPr lang="en-US" kern="0" dirty="0"/>
              <a:t>incremental: The model is initially built as a table, and in subsequent runs, </a:t>
            </a:r>
            <a:r>
              <a:rPr lang="en-US" kern="0" dirty="0" err="1"/>
              <a:t>dbt</a:t>
            </a:r>
            <a:r>
              <a:rPr lang="en-US" kern="0" dirty="0"/>
              <a:t> inserts new rows and updates changed rows in the table</a:t>
            </a:r>
          </a:p>
          <a:p>
            <a:pPr>
              <a:buFont typeface="Wingdings" pitchFamily="2" charset="2"/>
              <a:buChar char="Ø"/>
            </a:pPr>
            <a:endParaRPr lang="en-US" kern="0" dirty="0"/>
          </a:p>
          <a:p>
            <a:endParaRPr lang="en-US" kern="0" dirty="0"/>
          </a:p>
        </p:txBody>
      </p:sp>
      <p:pic>
        <p:nvPicPr>
          <p:cNvPr id="7" name="Picture 6">
            <a:extLst>
              <a:ext uri="{FF2B5EF4-FFF2-40B4-BE49-F238E27FC236}">
                <a16:creationId xmlns:a16="http://schemas.microsoft.com/office/drawing/2014/main" id="{E75E6DFA-54D8-D04E-9A97-FF9EB97BD510}"/>
              </a:ext>
            </a:extLst>
          </p:cNvPr>
          <p:cNvPicPr>
            <a:picLocks noChangeAspect="1"/>
          </p:cNvPicPr>
          <p:nvPr/>
        </p:nvPicPr>
        <p:blipFill>
          <a:blip r:embed="rId3"/>
          <a:stretch>
            <a:fillRect/>
          </a:stretch>
        </p:blipFill>
        <p:spPr>
          <a:xfrm>
            <a:off x="7126632" y="5193600"/>
            <a:ext cx="4649366" cy="1383470"/>
          </a:xfrm>
          <a:prstGeom prst="rect">
            <a:avLst/>
          </a:prstGeom>
        </p:spPr>
      </p:pic>
    </p:spTree>
    <p:extLst>
      <p:ext uri="{BB962C8B-B14F-4D97-AF65-F5344CB8AC3E}">
        <p14:creationId xmlns:p14="http://schemas.microsoft.com/office/powerpoint/2010/main" val="1225011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C72F3-0A8E-9C45-AF83-34C83A8CAD5A}"/>
              </a:ext>
            </a:extLst>
          </p:cNvPr>
          <p:cNvSpPr>
            <a:spLocks noGrp="1"/>
          </p:cNvSpPr>
          <p:nvPr>
            <p:ph type="title"/>
          </p:nvPr>
        </p:nvSpPr>
        <p:spPr/>
        <p:txBody>
          <a:bodyPr/>
          <a:lstStyle/>
          <a:p>
            <a:r>
              <a:rPr lang="en-US" dirty="0" err="1"/>
              <a:t>dbt</a:t>
            </a:r>
            <a:r>
              <a:rPr lang="en-US" dirty="0"/>
              <a:t> as an IDE</a:t>
            </a:r>
          </a:p>
        </p:txBody>
      </p:sp>
      <p:sp>
        <p:nvSpPr>
          <p:cNvPr id="3" name="Text Placeholder 2">
            <a:extLst>
              <a:ext uri="{FF2B5EF4-FFF2-40B4-BE49-F238E27FC236}">
                <a16:creationId xmlns:a16="http://schemas.microsoft.com/office/drawing/2014/main" id="{E1272417-D4E9-9641-AE70-9226364369FD}"/>
              </a:ext>
            </a:extLst>
          </p:cNvPr>
          <p:cNvSpPr>
            <a:spLocks noGrp="1"/>
          </p:cNvSpPr>
          <p:nvPr>
            <p:ph type="body" idx="1"/>
          </p:nvPr>
        </p:nvSpPr>
        <p:spPr>
          <a:xfrm>
            <a:off x="178644" y="1379478"/>
            <a:ext cx="5453530" cy="4680000"/>
          </a:xfrm>
        </p:spPr>
        <p:txBody>
          <a:bodyPr/>
          <a:lstStyle/>
          <a:p>
            <a:r>
              <a:rPr lang="en-US" dirty="0"/>
              <a:t>The </a:t>
            </a:r>
            <a:r>
              <a:rPr lang="en-US" dirty="0" err="1"/>
              <a:t>dbt</a:t>
            </a:r>
            <a:r>
              <a:rPr lang="en-US" dirty="0"/>
              <a:t> Integrated Development Environment (IDE) provides a </a:t>
            </a:r>
            <a:r>
              <a:rPr lang="en-US" dirty="0" err="1"/>
              <a:t>realtime</a:t>
            </a:r>
            <a:r>
              <a:rPr lang="en-US" dirty="0"/>
              <a:t> editing and execution environment for your </a:t>
            </a:r>
            <a:r>
              <a:rPr lang="en-US" dirty="0" err="1"/>
              <a:t>dbt</a:t>
            </a:r>
            <a:r>
              <a:rPr lang="en-US" dirty="0"/>
              <a:t> project. </a:t>
            </a:r>
          </a:p>
          <a:p>
            <a:r>
              <a:rPr lang="en-US" dirty="0"/>
              <a:t>In the </a:t>
            </a:r>
            <a:r>
              <a:rPr lang="en-US" dirty="0" err="1"/>
              <a:t>dbt</a:t>
            </a:r>
            <a:r>
              <a:rPr lang="en-US" dirty="0"/>
              <a:t> IDE, you can write, run, test, and version control the code in your </a:t>
            </a:r>
            <a:r>
              <a:rPr lang="en-US" dirty="0" err="1"/>
              <a:t>dbt</a:t>
            </a:r>
            <a:r>
              <a:rPr lang="en-US" dirty="0"/>
              <a:t> project from your browser -- no command line use required.</a:t>
            </a:r>
          </a:p>
          <a:p>
            <a:r>
              <a:rPr lang="en-US" dirty="0"/>
              <a:t>The IDE leverages the open-source </a:t>
            </a:r>
            <a:r>
              <a:rPr lang="en-US" dirty="0" err="1"/>
              <a:t>dbt</a:t>
            </a:r>
            <a:r>
              <a:rPr lang="en-US" dirty="0"/>
              <a:t> server to intelligently recompile only the parts of your project that have changed</a:t>
            </a:r>
          </a:p>
        </p:txBody>
      </p:sp>
      <p:sp>
        <p:nvSpPr>
          <p:cNvPr id="4" name="Slide Number Placeholder 3">
            <a:extLst>
              <a:ext uri="{FF2B5EF4-FFF2-40B4-BE49-F238E27FC236}">
                <a16:creationId xmlns:a16="http://schemas.microsoft.com/office/drawing/2014/main" id="{6A84F014-2F6B-854D-AC5A-853B22C82DA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a:t>
            </a:fld>
            <a:endParaRPr lang="en-US"/>
          </a:p>
        </p:txBody>
      </p:sp>
      <p:pic>
        <p:nvPicPr>
          <p:cNvPr id="5" name="Picture 4">
            <a:extLst>
              <a:ext uri="{FF2B5EF4-FFF2-40B4-BE49-F238E27FC236}">
                <a16:creationId xmlns:a16="http://schemas.microsoft.com/office/drawing/2014/main" id="{091811A5-82AB-E54F-BE0C-BDF49EA7235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67805" y="1620741"/>
            <a:ext cx="6445551" cy="4586165"/>
          </a:xfrm>
          <a:prstGeom prst="rect">
            <a:avLst/>
          </a:prstGeom>
        </p:spPr>
      </p:pic>
    </p:spTree>
    <p:extLst>
      <p:ext uri="{BB962C8B-B14F-4D97-AF65-F5344CB8AC3E}">
        <p14:creationId xmlns:p14="http://schemas.microsoft.com/office/powerpoint/2010/main" val="40613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FD4B51-2448-9F4E-B020-5B78FC1518E4}"/>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2800" l="10000" r="90000">
                        <a14:foregroundMark x1="50143" y1="23200" x2="53143" y2="28600"/>
                        <a14:foregroundMark x1="43000" y1="48800" x2="77286" y2="50800"/>
                        <a14:foregroundMark x1="55429" y1="92000" x2="23143" y2="92800"/>
                      </a14:backgroundRemoval>
                    </a14:imgEffect>
                  </a14:imgLayer>
                </a14:imgProps>
              </a:ext>
              <a:ext uri="{28A0092B-C50C-407E-A947-70E740481C1C}">
                <a14:useLocalDpi xmlns:a14="http://schemas.microsoft.com/office/drawing/2010/main"/>
              </a:ext>
            </a:extLst>
          </a:blip>
          <a:stretch>
            <a:fillRect/>
          </a:stretch>
        </p:blipFill>
        <p:spPr>
          <a:xfrm>
            <a:off x="6188066" y="1006813"/>
            <a:ext cx="2093363" cy="1495259"/>
          </a:xfrm>
          <a:prstGeom prst="rect">
            <a:avLst/>
          </a:prstGeom>
        </p:spPr>
      </p:pic>
      <p:pic>
        <p:nvPicPr>
          <p:cNvPr id="6" name="Picture 5">
            <a:extLst>
              <a:ext uri="{FF2B5EF4-FFF2-40B4-BE49-F238E27FC236}">
                <a16:creationId xmlns:a16="http://schemas.microsoft.com/office/drawing/2014/main" id="{DDC99A24-F59B-374A-85ED-46BD5A99DB23}"/>
              </a:ext>
            </a:extLst>
          </p:cNvPr>
          <p:cNvPicPr>
            <a:picLocks noChangeAspect="1"/>
          </p:cNvPicPr>
          <p:nvPr/>
        </p:nvPicPr>
        <p:blipFill>
          <a:blip r:embed="rId5"/>
          <a:stretch>
            <a:fillRect/>
          </a:stretch>
        </p:blipFill>
        <p:spPr>
          <a:xfrm>
            <a:off x="7436777" y="1988794"/>
            <a:ext cx="4591840" cy="2547036"/>
          </a:xfrm>
          <a:prstGeom prst="rect">
            <a:avLst/>
          </a:prstGeom>
        </p:spPr>
      </p:pic>
      <p:sp>
        <p:nvSpPr>
          <p:cNvPr id="2" name="Title 1">
            <a:extLst>
              <a:ext uri="{FF2B5EF4-FFF2-40B4-BE49-F238E27FC236}">
                <a16:creationId xmlns:a16="http://schemas.microsoft.com/office/drawing/2014/main" id="{B4F1B65D-3855-C94D-AC9D-13B363647F60}"/>
              </a:ext>
            </a:extLst>
          </p:cNvPr>
          <p:cNvSpPr>
            <a:spLocks noGrp="1"/>
          </p:cNvSpPr>
          <p:nvPr>
            <p:ph type="title"/>
          </p:nvPr>
        </p:nvSpPr>
        <p:spPr/>
        <p:txBody>
          <a:bodyPr/>
          <a:lstStyle/>
          <a:p>
            <a:r>
              <a:rPr lang="en-US" dirty="0" err="1"/>
              <a:t>dbt</a:t>
            </a:r>
            <a:r>
              <a:rPr lang="en-US" dirty="0"/>
              <a:t> Projects </a:t>
            </a:r>
          </a:p>
        </p:txBody>
      </p:sp>
      <p:sp>
        <p:nvSpPr>
          <p:cNvPr id="3" name="Text Placeholder 2">
            <a:extLst>
              <a:ext uri="{FF2B5EF4-FFF2-40B4-BE49-F238E27FC236}">
                <a16:creationId xmlns:a16="http://schemas.microsoft.com/office/drawing/2014/main" id="{099807D4-3D72-0545-B1D2-6C742C852DE4}"/>
              </a:ext>
            </a:extLst>
          </p:cNvPr>
          <p:cNvSpPr>
            <a:spLocks noGrp="1"/>
          </p:cNvSpPr>
          <p:nvPr>
            <p:ph type="body" idx="1"/>
          </p:nvPr>
        </p:nvSpPr>
        <p:spPr/>
        <p:txBody>
          <a:bodyPr/>
          <a:lstStyle/>
          <a:p>
            <a:r>
              <a:rPr lang="en-US" dirty="0"/>
              <a:t>Project formats have two main types</a:t>
            </a:r>
          </a:p>
          <a:p>
            <a:pPr lvl="1">
              <a:buFont typeface="Wingdings" pitchFamily="2" charset="2"/>
              <a:buChar char="Ø"/>
            </a:pPr>
            <a:r>
              <a:rPr lang="en-US" b="1" dirty="0"/>
              <a:t>.</a:t>
            </a:r>
            <a:r>
              <a:rPr lang="en-US" b="1" dirty="0" err="1"/>
              <a:t>yml</a:t>
            </a:r>
            <a:r>
              <a:rPr lang="en-US" b="1" dirty="0"/>
              <a:t>  </a:t>
            </a:r>
          </a:p>
          <a:p>
            <a:pPr lvl="2">
              <a:buFont typeface="Courier New" panose="02070309020205020404" pitchFamily="49" charset="0"/>
              <a:buChar char="o"/>
            </a:pPr>
            <a:r>
              <a:rPr lang="en-US" dirty="0"/>
              <a:t>Essentially you config files </a:t>
            </a:r>
          </a:p>
          <a:p>
            <a:pPr lvl="2">
              <a:buFont typeface="Courier New" panose="02070309020205020404" pitchFamily="49" charset="0"/>
              <a:buChar char="o"/>
            </a:pPr>
            <a:r>
              <a:rPr lang="en-US" dirty="0"/>
              <a:t>Help with ordering to create models</a:t>
            </a:r>
          </a:p>
          <a:p>
            <a:pPr lvl="1">
              <a:buFont typeface="Wingdings" pitchFamily="2" charset="2"/>
              <a:buChar char="Ø"/>
            </a:pPr>
            <a:r>
              <a:rPr lang="en-US" b="1" dirty="0"/>
              <a:t>.</a:t>
            </a:r>
            <a:r>
              <a:rPr lang="en-US" b="1" dirty="0" err="1"/>
              <a:t>sql</a:t>
            </a:r>
            <a:r>
              <a:rPr lang="en-US" b="1" dirty="0"/>
              <a:t> </a:t>
            </a:r>
          </a:p>
          <a:p>
            <a:pPr lvl="2">
              <a:buFont typeface="Courier New" panose="02070309020205020404" pitchFamily="49" charset="0"/>
              <a:buChar char="o"/>
            </a:pPr>
            <a:r>
              <a:rPr lang="en-US" dirty="0"/>
              <a:t>Model files are written in SQL </a:t>
            </a:r>
          </a:p>
          <a:p>
            <a:pPr>
              <a:buClrTx/>
              <a:buSzPct val="125000"/>
              <a:buFont typeface="Arial" panose="020B0604020202020204" pitchFamily="34" charset="0"/>
              <a:buChar char="•"/>
            </a:pPr>
            <a:r>
              <a:rPr lang="en-US" dirty="0"/>
              <a:t>Don’t forget to COMMIT changes</a:t>
            </a:r>
          </a:p>
          <a:p>
            <a:pPr lvl="1">
              <a:buFont typeface="Wingdings" pitchFamily="2" charset="2"/>
              <a:buChar char="Ø"/>
            </a:pPr>
            <a:r>
              <a:rPr lang="en-US" dirty="0" err="1"/>
              <a:t>dbt</a:t>
            </a:r>
            <a:r>
              <a:rPr lang="en-US" dirty="0"/>
              <a:t> acts like a repository for your work </a:t>
            </a:r>
          </a:p>
          <a:p>
            <a:pPr lvl="2">
              <a:buFont typeface="Courier New" panose="02070309020205020404" pitchFamily="49" charset="0"/>
              <a:buChar char="o"/>
            </a:pPr>
            <a:r>
              <a:rPr lang="en-US" dirty="0"/>
              <a:t>Version control </a:t>
            </a:r>
          </a:p>
          <a:p>
            <a:pPr lvl="2">
              <a:buFont typeface="Courier New" panose="02070309020205020404" pitchFamily="49" charset="0"/>
              <a:buChar char="o"/>
            </a:pPr>
            <a:r>
              <a:rPr lang="en-US" dirty="0"/>
              <a:t>Keeps up-to-date code</a:t>
            </a:r>
          </a:p>
        </p:txBody>
      </p:sp>
      <p:sp>
        <p:nvSpPr>
          <p:cNvPr id="4" name="Slide Number Placeholder 3">
            <a:extLst>
              <a:ext uri="{FF2B5EF4-FFF2-40B4-BE49-F238E27FC236}">
                <a16:creationId xmlns:a16="http://schemas.microsoft.com/office/drawing/2014/main" id="{BCDA0032-69A0-5944-B152-0BD8732BBCE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pic>
        <p:nvPicPr>
          <p:cNvPr id="5" name="Picture 4">
            <a:extLst>
              <a:ext uri="{FF2B5EF4-FFF2-40B4-BE49-F238E27FC236}">
                <a16:creationId xmlns:a16="http://schemas.microsoft.com/office/drawing/2014/main" id="{12519DEA-B5A7-C145-AE13-F98EB91033C1}"/>
              </a:ext>
            </a:extLst>
          </p:cNvPr>
          <p:cNvPicPr>
            <a:picLocks noChangeAspect="1"/>
          </p:cNvPicPr>
          <p:nvPr/>
        </p:nvPicPr>
        <p:blipFill>
          <a:blip r:embed="rId6"/>
          <a:stretch>
            <a:fillRect/>
          </a:stretch>
        </p:blipFill>
        <p:spPr>
          <a:xfrm>
            <a:off x="5531777" y="4041752"/>
            <a:ext cx="3810000" cy="1993900"/>
          </a:xfrm>
          <a:prstGeom prst="rect">
            <a:avLst/>
          </a:prstGeom>
        </p:spPr>
      </p:pic>
    </p:spTree>
    <p:extLst>
      <p:ext uri="{BB962C8B-B14F-4D97-AF65-F5344CB8AC3E}">
        <p14:creationId xmlns:p14="http://schemas.microsoft.com/office/powerpoint/2010/main" val="2872516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6EAD6-1FE7-3440-9598-48E9DBFB9940}"/>
              </a:ext>
            </a:extLst>
          </p:cNvPr>
          <p:cNvSpPr>
            <a:spLocks noGrp="1"/>
          </p:cNvSpPr>
          <p:nvPr>
            <p:ph type="title"/>
          </p:nvPr>
        </p:nvSpPr>
        <p:spPr/>
        <p:txBody>
          <a:bodyPr/>
          <a:lstStyle/>
          <a:p>
            <a:r>
              <a:rPr lang="en-US" dirty="0"/>
              <a:t>Rich Model Selection Syntax</a:t>
            </a:r>
          </a:p>
        </p:txBody>
      </p:sp>
      <p:sp>
        <p:nvSpPr>
          <p:cNvPr id="3" name="Text Placeholder 2">
            <a:extLst>
              <a:ext uri="{FF2B5EF4-FFF2-40B4-BE49-F238E27FC236}">
                <a16:creationId xmlns:a16="http://schemas.microsoft.com/office/drawing/2014/main" id="{6177B173-9C49-5448-9517-12FABE2DC6CF}"/>
              </a:ext>
            </a:extLst>
          </p:cNvPr>
          <p:cNvSpPr>
            <a:spLocks noGrp="1"/>
          </p:cNvSpPr>
          <p:nvPr>
            <p:ph type="body" idx="1"/>
          </p:nvPr>
        </p:nvSpPr>
        <p:spPr/>
        <p:txBody>
          <a:bodyPr/>
          <a:lstStyle/>
          <a:p>
            <a:r>
              <a:rPr lang="en-US" dirty="0" err="1"/>
              <a:t>dbt's</a:t>
            </a:r>
            <a:r>
              <a:rPr lang="en-US" dirty="0"/>
              <a:t> model selection syntax makes it possible to run only specific resources in a given invocation of </a:t>
            </a:r>
            <a:r>
              <a:rPr lang="en-US" dirty="0" err="1"/>
              <a:t>dbt</a:t>
            </a:r>
            <a:endParaRPr lang="en-US" dirty="0"/>
          </a:p>
        </p:txBody>
      </p:sp>
      <p:sp>
        <p:nvSpPr>
          <p:cNvPr id="4" name="Slide Number Placeholder 3">
            <a:extLst>
              <a:ext uri="{FF2B5EF4-FFF2-40B4-BE49-F238E27FC236}">
                <a16:creationId xmlns:a16="http://schemas.microsoft.com/office/drawing/2014/main" id="{71ADF45D-3F03-9946-8F5E-E81C32FE09E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pic>
        <p:nvPicPr>
          <p:cNvPr id="6" name="Picture 5" descr="A screenshot of a cell phone&#10;&#10;Description automatically generated">
            <a:extLst>
              <a:ext uri="{FF2B5EF4-FFF2-40B4-BE49-F238E27FC236}">
                <a16:creationId xmlns:a16="http://schemas.microsoft.com/office/drawing/2014/main" id="{865411EC-D6B6-A446-A717-CA34E3C0849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01474" y="2557393"/>
            <a:ext cx="2565400" cy="2273300"/>
          </a:xfrm>
          <a:prstGeom prst="rect">
            <a:avLst/>
          </a:prstGeom>
        </p:spPr>
      </p:pic>
      <p:sp>
        <p:nvSpPr>
          <p:cNvPr id="7" name="Text Placeholder 2">
            <a:extLst>
              <a:ext uri="{FF2B5EF4-FFF2-40B4-BE49-F238E27FC236}">
                <a16:creationId xmlns:a16="http://schemas.microsoft.com/office/drawing/2014/main" id="{8B9DE25F-8B8C-544A-9A7B-8820422FD9EB}"/>
              </a:ext>
            </a:extLst>
          </p:cNvPr>
          <p:cNvSpPr txBox="1">
            <a:spLocks/>
          </p:cNvSpPr>
          <p:nvPr/>
        </p:nvSpPr>
        <p:spPr>
          <a:xfrm>
            <a:off x="4107913" y="2557393"/>
            <a:ext cx="6904644" cy="3353077"/>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kern="0" dirty="0"/>
              <a:t>While </a:t>
            </a:r>
            <a:r>
              <a:rPr lang="en-US" kern="0" dirty="0" err="1"/>
              <a:t>dbt</a:t>
            </a:r>
            <a:r>
              <a:rPr lang="en-US" kern="0" dirty="0"/>
              <a:t> run executes all code you might need to only run subset</a:t>
            </a:r>
          </a:p>
          <a:p>
            <a:r>
              <a:rPr lang="en-US" kern="0" dirty="0"/>
              <a:t>Helps with testing </a:t>
            </a:r>
          </a:p>
          <a:p>
            <a:r>
              <a:rPr lang="en-US" kern="0" dirty="0"/>
              <a:t>Optimizes dev on new models </a:t>
            </a:r>
          </a:p>
          <a:p>
            <a:endParaRPr lang="en-US" kern="0" dirty="0"/>
          </a:p>
        </p:txBody>
      </p:sp>
    </p:spTree>
    <p:extLst>
      <p:ext uri="{BB962C8B-B14F-4D97-AF65-F5344CB8AC3E}">
        <p14:creationId xmlns:p14="http://schemas.microsoft.com/office/powerpoint/2010/main" val="3332778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180C5-539C-1842-9FB0-54EFDEB99122}"/>
              </a:ext>
            </a:extLst>
          </p:cNvPr>
          <p:cNvSpPr>
            <a:spLocks noGrp="1"/>
          </p:cNvSpPr>
          <p:nvPr>
            <p:ph type="title"/>
          </p:nvPr>
        </p:nvSpPr>
        <p:spPr/>
        <p:txBody>
          <a:bodyPr/>
          <a:lstStyle/>
          <a:p>
            <a:r>
              <a:rPr lang="en-US" dirty="0"/>
              <a:t>Model Examples </a:t>
            </a:r>
          </a:p>
        </p:txBody>
      </p:sp>
      <p:sp>
        <p:nvSpPr>
          <p:cNvPr id="4" name="Slide Number Placeholder 3">
            <a:extLst>
              <a:ext uri="{FF2B5EF4-FFF2-40B4-BE49-F238E27FC236}">
                <a16:creationId xmlns:a16="http://schemas.microsoft.com/office/drawing/2014/main" id="{03B6D0CF-C016-6D4A-BFF0-FB7FDFE37B1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pic>
        <p:nvPicPr>
          <p:cNvPr id="5" name="Picture 4">
            <a:extLst>
              <a:ext uri="{FF2B5EF4-FFF2-40B4-BE49-F238E27FC236}">
                <a16:creationId xmlns:a16="http://schemas.microsoft.com/office/drawing/2014/main" id="{955ED0BD-1257-404D-BD48-829DEFA2882D}"/>
              </a:ext>
            </a:extLst>
          </p:cNvPr>
          <p:cNvPicPr>
            <a:picLocks noChangeAspect="1"/>
          </p:cNvPicPr>
          <p:nvPr/>
        </p:nvPicPr>
        <p:blipFill>
          <a:blip r:embed="rId2"/>
          <a:stretch>
            <a:fillRect/>
          </a:stretch>
        </p:blipFill>
        <p:spPr>
          <a:xfrm>
            <a:off x="352033" y="1671014"/>
            <a:ext cx="11487933" cy="4081355"/>
          </a:xfrm>
          <a:prstGeom prst="rect">
            <a:avLst/>
          </a:prstGeom>
        </p:spPr>
      </p:pic>
    </p:spTree>
    <p:extLst>
      <p:ext uri="{BB962C8B-B14F-4D97-AF65-F5344CB8AC3E}">
        <p14:creationId xmlns:p14="http://schemas.microsoft.com/office/powerpoint/2010/main" val="328400309"/>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40929</TotalTime>
  <Words>2686</Words>
  <Application>Microsoft Macintosh PowerPoint</Application>
  <PresentationFormat>Widescreen</PresentationFormat>
  <Paragraphs>329</Paragraphs>
  <Slides>19</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Courier New</vt:lpstr>
      <vt:lpstr>Helvetica Neue Light</vt:lpstr>
      <vt:lpstr>SFMono-Regular</vt:lpstr>
      <vt:lpstr>Wingdings</vt:lpstr>
      <vt:lpstr>DI Template</vt:lpstr>
      <vt:lpstr>PowerPoint Presentation</vt:lpstr>
      <vt:lpstr>PowerPoint Presentation</vt:lpstr>
      <vt:lpstr>PowerPoint Presentation</vt:lpstr>
      <vt:lpstr>Where dbt helps</vt:lpstr>
      <vt:lpstr>dbt Cloud Ships With </vt:lpstr>
      <vt:lpstr>dbt as an IDE</vt:lpstr>
      <vt:lpstr>dbt Projects </vt:lpstr>
      <vt:lpstr>Rich Model Selection Syntax</vt:lpstr>
      <vt:lpstr>Model Examples </vt:lpstr>
      <vt:lpstr>What else can dbt do</vt:lpstr>
      <vt:lpstr>PowerPoint Presentation</vt:lpstr>
      <vt:lpstr>YAML &amp; Jinja Style Guides </vt:lpstr>
      <vt:lpstr>Tests </vt:lpstr>
      <vt:lpstr>Custom Tests</vt:lpstr>
      <vt:lpstr>Repositories</vt:lpstr>
      <vt:lpstr>GIT Pull &amp; Push Requests </vt:lpstr>
      <vt:lpstr>Best Practices </vt:lpstr>
      <vt:lpstr>Confused? ASK QUESTIONS</vt:lpstr>
      <vt:lpstr>Break &amp; Lab 8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Nakayama, Kerry</cp:lastModifiedBy>
  <cp:revision>179</cp:revision>
  <cp:lastPrinted>2020-06-03T15:24:31Z</cp:lastPrinted>
  <dcterms:created xsi:type="dcterms:W3CDTF">2020-05-21T23:33:39Z</dcterms:created>
  <dcterms:modified xsi:type="dcterms:W3CDTF">2020-07-13T00:44:36Z</dcterms:modified>
</cp:coreProperties>
</file>